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256" r:id="rId2"/>
    <p:sldId id="532" r:id="rId3"/>
    <p:sldId id="821" r:id="rId4"/>
    <p:sldId id="536" r:id="rId5"/>
    <p:sldId id="483" r:id="rId6"/>
    <p:sldId id="484" r:id="rId7"/>
    <p:sldId id="485" r:id="rId8"/>
    <p:sldId id="486" r:id="rId9"/>
    <p:sldId id="487" r:id="rId10"/>
    <p:sldId id="488" r:id="rId11"/>
    <p:sldId id="489" r:id="rId12"/>
    <p:sldId id="490" r:id="rId13"/>
    <p:sldId id="491" r:id="rId14"/>
    <p:sldId id="493" r:id="rId15"/>
    <p:sldId id="494" r:id="rId16"/>
    <p:sldId id="495" r:id="rId17"/>
    <p:sldId id="496" r:id="rId18"/>
    <p:sldId id="497" r:id="rId19"/>
    <p:sldId id="498" r:id="rId20"/>
    <p:sldId id="499" r:id="rId21"/>
    <p:sldId id="500" r:id="rId22"/>
    <p:sldId id="501" r:id="rId23"/>
    <p:sldId id="502" r:id="rId24"/>
    <p:sldId id="503" r:id="rId25"/>
    <p:sldId id="504" r:id="rId26"/>
    <p:sldId id="505" r:id="rId27"/>
    <p:sldId id="506" r:id="rId28"/>
    <p:sldId id="507" r:id="rId29"/>
    <p:sldId id="508" r:id="rId30"/>
    <p:sldId id="509" r:id="rId31"/>
    <p:sldId id="510" r:id="rId32"/>
    <p:sldId id="511" r:id="rId33"/>
    <p:sldId id="512" r:id="rId34"/>
    <p:sldId id="513" r:id="rId35"/>
    <p:sldId id="514" r:id="rId36"/>
    <p:sldId id="515" r:id="rId37"/>
    <p:sldId id="517" r:id="rId38"/>
    <p:sldId id="518" r:id="rId39"/>
    <p:sldId id="520" r:id="rId40"/>
    <p:sldId id="521" r:id="rId41"/>
    <p:sldId id="522" r:id="rId42"/>
    <p:sldId id="523" r:id="rId43"/>
    <p:sldId id="524" r:id="rId44"/>
    <p:sldId id="525" r:id="rId45"/>
    <p:sldId id="527" r:id="rId46"/>
    <p:sldId id="528" r:id="rId47"/>
    <p:sldId id="529" r:id="rId48"/>
    <p:sldId id="530" r:id="rId49"/>
    <p:sldId id="531" r:id="rId50"/>
    <p:sldId id="258" r:id="rId51"/>
    <p:sldId id="797" r:id="rId52"/>
    <p:sldId id="803" r:id="rId53"/>
    <p:sldId id="804" r:id="rId54"/>
    <p:sldId id="805" r:id="rId55"/>
    <p:sldId id="806" r:id="rId56"/>
    <p:sldId id="807" r:id="rId57"/>
    <p:sldId id="808" r:id="rId58"/>
    <p:sldId id="809" r:id="rId59"/>
    <p:sldId id="810" r:id="rId60"/>
    <p:sldId id="811" r:id="rId61"/>
    <p:sldId id="812" r:id="rId62"/>
    <p:sldId id="813" r:id="rId63"/>
    <p:sldId id="814" r:id="rId64"/>
    <p:sldId id="815" r:id="rId65"/>
    <p:sldId id="816" r:id="rId66"/>
    <p:sldId id="817" r:id="rId67"/>
    <p:sldId id="818" r:id="rId68"/>
    <p:sldId id="819" r:id="rId69"/>
    <p:sldId id="820" r:id="rId70"/>
    <p:sldId id="285"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5A8"/>
    <a:srgbClr val="FFFFFF"/>
    <a:srgbClr val="9A3EC5"/>
    <a:srgbClr val="00AE4C"/>
    <a:srgbClr val="DEC83A"/>
    <a:srgbClr val="CCECFF"/>
    <a:srgbClr val="CCFFFF"/>
    <a:srgbClr val="44B2C9"/>
    <a:srgbClr val="52C5D8"/>
    <a:srgbClr val="FB53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9" autoAdjust="0"/>
    <p:restoredTop sz="94320" autoAdjust="0"/>
  </p:normalViewPr>
  <p:slideViewPr>
    <p:cSldViewPr snapToGrid="0">
      <p:cViewPr varScale="1">
        <p:scale>
          <a:sx n="81" d="100"/>
          <a:sy n="81" d="100"/>
        </p:scale>
        <p:origin x="384" y="62"/>
      </p:cViewPr>
      <p:guideLst>
        <p:guide orient="horz" pos="123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88200-AF42-426F-BCBC-7DD94D77E3FE}" type="datetimeFigureOut">
              <a:rPr lang="zh-CN" altLang="en-US" smtClean="0"/>
              <a:t>2021/9/23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1CCA86-EDB4-4A8E-81D1-FD3C4825D266}" type="slidenum">
              <a:rPr lang="zh-CN" altLang="en-US" smtClean="0"/>
              <a:t>‹#›</a:t>
            </a:fld>
            <a:endParaRPr lang="zh-CN" altLang="en-US"/>
          </a:p>
        </p:txBody>
      </p:sp>
    </p:spTree>
    <p:extLst>
      <p:ext uri="{BB962C8B-B14F-4D97-AF65-F5344CB8AC3E}">
        <p14:creationId xmlns:p14="http://schemas.microsoft.com/office/powerpoint/2010/main" val="286472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a:t>
            </a:fld>
            <a:endParaRPr lang="zh-CN" altLang="en-US"/>
          </a:p>
        </p:txBody>
      </p:sp>
    </p:spTree>
    <p:extLst>
      <p:ext uri="{BB962C8B-B14F-4D97-AF65-F5344CB8AC3E}">
        <p14:creationId xmlns:p14="http://schemas.microsoft.com/office/powerpoint/2010/main" val="377706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https://slides.com/michellelim-2/big-data/fullscreen</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10</a:t>
            </a:fld>
            <a:endParaRPr lang="zh-CN" altLang="en-US"/>
          </a:p>
        </p:txBody>
      </p:sp>
    </p:spTree>
    <p:extLst>
      <p:ext uri="{BB962C8B-B14F-4D97-AF65-F5344CB8AC3E}">
        <p14:creationId xmlns:p14="http://schemas.microsoft.com/office/powerpoint/2010/main" val="268198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https://slides.com/michellelim-2/big-data/fullscreen</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11</a:t>
            </a:fld>
            <a:endParaRPr lang="zh-CN" altLang="en-US"/>
          </a:p>
        </p:txBody>
      </p:sp>
    </p:spTree>
    <p:extLst>
      <p:ext uri="{BB962C8B-B14F-4D97-AF65-F5344CB8AC3E}">
        <p14:creationId xmlns:p14="http://schemas.microsoft.com/office/powerpoint/2010/main" val="2798007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https://slides.com/michellelim-2/big-data/fullscreen</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12</a:t>
            </a:fld>
            <a:endParaRPr lang="zh-CN" altLang="en-US"/>
          </a:p>
        </p:txBody>
      </p:sp>
    </p:spTree>
    <p:extLst>
      <p:ext uri="{BB962C8B-B14F-4D97-AF65-F5344CB8AC3E}">
        <p14:creationId xmlns:p14="http://schemas.microsoft.com/office/powerpoint/2010/main" val="3593540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https://slides.com/michellelim-2/big-data/fullscreen</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13</a:t>
            </a:fld>
            <a:endParaRPr lang="zh-CN" altLang="en-US"/>
          </a:p>
        </p:txBody>
      </p:sp>
    </p:spTree>
    <p:extLst>
      <p:ext uri="{BB962C8B-B14F-4D97-AF65-F5344CB8AC3E}">
        <p14:creationId xmlns:p14="http://schemas.microsoft.com/office/powerpoint/2010/main" val="2157137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大多数情况下，生态系统包含来自多个不同软件供应商的工具和组件，以多种不同的格式处理数据。在开发自己的数据科学生态系统时，组织可以从一系列方法中进行选择。在范围的一端，组织可能决定投资于商业集成工具集。另一方面，它可能通过集成一套开源工具和语言来建立一个定制的生态系统。</a:t>
            </a:r>
          </a:p>
        </p:txBody>
      </p:sp>
      <p:sp>
        <p:nvSpPr>
          <p:cNvPr id="4" name="灯片编号占位符 3"/>
          <p:cNvSpPr>
            <a:spLocks noGrp="1"/>
          </p:cNvSpPr>
          <p:nvPr>
            <p:ph type="sldNum" sz="quarter" idx="10"/>
          </p:nvPr>
        </p:nvSpPr>
        <p:spPr/>
        <p:txBody>
          <a:bodyPr/>
          <a:lstStyle/>
          <a:p>
            <a:fld id="{F71CCA86-EDB4-4A8E-81D1-FD3C4825D266}" type="slidenum">
              <a:rPr lang="zh-CN" altLang="en-US" smtClean="0"/>
              <a:t>14</a:t>
            </a:fld>
            <a:endParaRPr lang="zh-CN" altLang="en-US"/>
          </a:p>
        </p:txBody>
      </p:sp>
    </p:spTree>
    <p:extLst>
      <p:ext uri="{BB962C8B-B14F-4D97-AF65-F5344CB8AC3E}">
        <p14:creationId xmlns:p14="http://schemas.microsoft.com/office/powerpoint/2010/main" val="2302879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大多数情况下，生态系统包含来自多个不同软件供应商的工具和组件，以多种不同的格式处理数据。在开发自己的数据科学生态系统时，组织可以从一系列方法中进行选择。在范围的一端，组织可能决定投资于商业集成工具集。另一方面，它可能通过集成一套开源工具和语言来建立一个定制的生态系统。</a:t>
            </a:r>
          </a:p>
        </p:txBody>
      </p:sp>
      <p:sp>
        <p:nvSpPr>
          <p:cNvPr id="4" name="灯片编号占位符 3"/>
          <p:cNvSpPr>
            <a:spLocks noGrp="1"/>
          </p:cNvSpPr>
          <p:nvPr>
            <p:ph type="sldNum" sz="quarter" idx="10"/>
          </p:nvPr>
        </p:nvSpPr>
        <p:spPr/>
        <p:txBody>
          <a:bodyPr/>
          <a:lstStyle/>
          <a:p>
            <a:fld id="{F71CCA86-EDB4-4A8E-81D1-FD3C4825D266}" type="slidenum">
              <a:rPr lang="zh-CN" altLang="en-US" smtClean="0"/>
              <a:t>15</a:t>
            </a:fld>
            <a:endParaRPr lang="zh-CN" altLang="en-US"/>
          </a:p>
        </p:txBody>
      </p:sp>
    </p:spTree>
    <p:extLst>
      <p:ext uri="{BB962C8B-B14F-4D97-AF65-F5344CB8AC3E}">
        <p14:creationId xmlns:p14="http://schemas.microsoft.com/office/powerpoint/2010/main" val="1983110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16</a:t>
            </a:fld>
            <a:endParaRPr lang="zh-CN" altLang="en-US"/>
          </a:p>
        </p:txBody>
      </p:sp>
    </p:spTree>
    <p:extLst>
      <p:ext uri="{BB962C8B-B14F-4D97-AF65-F5344CB8AC3E}">
        <p14:creationId xmlns:p14="http://schemas.microsoft.com/office/powerpoint/2010/main" val="1957997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全样而非抽样：数据存储和处理能力有限，    大数据技术支持，</a:t>
            </a:r>
            <a:endParaRPr lang="en-US" altLang="zh-CN" dirty="0"/>
          </a:p>
          <a:p>
            <a:r>
              <a:rPr lang="zh-CN" altLang="en-US" dirty="0"/>
              <a:t>效率而非准确：抽样分析，精确，可控误差，注重算法准确性 全样关注分析效率</a:t>
            </a:r>
            <a:endParaRPr lang="en-US" altLang="zh-CN" dirty="0"/>
          </a:p>
          <a:p>
            <a:r>
              <a:rPr lang="zh-CN" altLang="en-US" dirty="0"/>
              <a:t>相关而非因果：传统数据分析是解释事物背后的发展机理，预测未来可能发生的时间，了解事件因果。   商品推荐</a:t>
            </a:r>
          </a:p>
        </p:txBody>
      </p:sp>
      <p:sp>
        <p:nvSpPr>
          <p:cNvPr id="4" name="灯片编号占位符 3"/>
          <p:cNvSpPr>
            <a:spLocks noGrp="1"/>
          </p:cNvSpPr>
          <p:nvPr>
            <p:ph type="sldNum" sz="quarter" idx="10"/>
          </p:nvPr>
        </p:nvSpPr>
        <p:spPr/>
        <p:txBody>
          <a:bodyPr/>
          <a:lstStyle/>
          <a:p>
            <a:fld id="{F71CCA86-EDB4-4A8E-81D1-FD3C4825D266}" type="slidenum">
              <a:rPr lang="zh-CN" altLang="en-US" smtClean="0"/>
              <a:t>17</a:t>
            </a:fld>
            <a:endParaRPr lang="zh-CN" altLang="en-US"/>
          </a:p>
        </p:txBody>
      </p:sp>
    </p:spTree>
    <p:extLst>
      <p:ext uri="{BB962C8B-B14F-4D97-AF65-F5344CB8AC3E}">
        <p14:creationId xmlns:p14="http://schemas.microsoft.com/office/powerpoint/2010/main" val="1782862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18</a:t>
            </a:fld>
            <a:endParaRPr lang="zh-CN" altLang="en-US"/>
          </a:p>
        </p:txBody>
      </p:sp>
    </p:spTree>
    <p:extLst>
      <p:ext uri="{BB962C8B-B14F-4D97-AF65-F5344CB8AC3E}">
        <p14:creationId xmlns:p14="http://schemas.microsoft.com/office/powerpoint/2010/main" val="2382173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19</a:t>
            </a:fld>
            <a:endParaRPr lang="zh-CN" altLang="en-US"/>
          </a:p>
        </p:txBody>
      </p:sp>
    </p:spTree>
    <p:extLst>
      <p:ext uri="{BB962C8B-B14F-4D97-AF65-F5344CB8AC3E}">
        <p14:creationId xmlns:p14="http://schemas.microsoft.com/office/powerpoint/2010/main" val="2243371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a:t>
            </a:fld>
            <a:endParaRPr lang="zh-CN" altLang="en-US"/>
          </a:p>
        </p:txBody>
      </p:sp>
    </p:spTree>
    <p:extLst>
      <p:ext uri="{BB962C8B-B14F-4D97-AF65-F5344CB8AC3E}">
        <p14:creationId xmlns:p14="http://schemas.microsoft.com/office/powerpoint/2010/main" val="3446698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20</a:t>
            </a:fld>
            <a:endParaRPr lang="zh-CN" altLang="en-US"/>
          </a:p>
        </p:txBody>
      </p:sp>
    </p:spTree>
    <p:extLst>
      <p:ext uri="{BB962C8B-B14F-4D97-AF65-F5344CB8AC3E}">
        <p14:creationId xmlns:p14="http://schemas.microsoft.com/office/powerpoint/2010/main" val="69354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21</a:t>
            </a:fld>
            <a:endParaRPr lang="zh-CN" altLang="en-US"/>
          </a:p>
        </p:txBody>
      </p:sp>
    </p:spTree>
    <p:extLst>
      <p:ext uri="{BB962C8B-B14F-4D97-AF65-F5344CB8AC3E}">
        <p14:creationId xmlns:p14="http://schemas.microsoft.com/office/powerpoint/2010/main" val="572757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李飞飞 </a:t>
            </a:r>
            <a:r>
              <a:rPr lang="en-US" altLang="zh-CN" dirty="0"/>
              <a:t>ImageNet </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22</a:t>
            </a:fld>
            <a:endParaRPr lang="zh-CN" altLang="en-US"/>
          </a:p>
        </p:txBody>
      </p:sp>
    </p:spTree>
    <p:extLst>
      <p:ext uri="{BB962C8B-B14F-4D97-AF65-F5344CB8AC3E}">
        <p14:creationId xmlns:p14="http://schemas.microsoft.com/office/powerpoint/2010/main" val="545981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23</a:t>
            </a:fld>
            <a:endParaRPr lang="zh-CN" altLang="en-US"/>
          </a:p>
        </p:txBody>
      </p:sp>
    </p:spTree>
    <p:extLst>
      <p:ext uri="{BB962C8B-B14F-4D97-AF65-F5344CB8AC3E}">
        <p14:creationId xmlns:p14="http://schemas.microsoft.com/office/powerpoint/2010/main" val="2512521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24</a:t>
            </a:fld>
            <a:endParaRPr lang="zh-CN" altLang="en-US"/>
          </a:p>
        </p:txBody>
      </p:sp>
    </p:spTree>
    <p:extLst>
      <p:ext uri="{BB962C8B-B14F-4D97-AF65-F5344CB8AC3E}">
        <p14:creationId xmlns:p14="http://schemas.microsoft.com/office/powerpoint/2010/main" val="2274164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25</a:t>
            </a:fld>
            <a:endParaRPr lang="zh-CN" altLang="en-US"/>
          </a:p>
        </p:txBody>
      </p:sp>
    </p:spTree>
    <p:extLst>
      <p:ext uri="{BB962C8B-B14F-4D97-AF65-F5344CB8AC3E}">
        <p14:creationId xmlns:p14="http://schemas.microsoft.com/office/powerpoint/2010/main" val="2083244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26</a:t>
            </a:fld>
            <a:endParaRPr lang="zh-CN" altLang="en-US"/>
          </a:p>
        </p:txBody>
      </p:sp>
    </p:spTree>
    <p:extLst>
      <p:ext uri="{BB962C8B-B14F-4D97-AF65-F5344CB8AC3E}">
        <p14:creationId xmlns:p14="http://schemas.microsoft.com/office/powerpoint/2010/main" val="558112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27</a:t>
            </a:fld>
            <a:endParaRPr lang="zh-CN" altLang="en-US"/>
          </a:p>
        </p:txBody>
      </p:sp>
    </p:spTree>
    <p:extLst>
      <p:ext uri="{BB962C8B-B14F-4D97-AF65-F5344CB8AC3E}">
        <p14:creationId xmlns:p14="http://schemas.microsoft.com/office/powerpoint/2010/main" val="2790376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28</a:t>
            </a:fld>
            <a:endParaRPr lang="zh-CN" altLang="en-US"/>
          </a:p>
        </p:txBody>
      </p:sp>
    </p:spTree>
    <p:extLst>
      <p:ext uri="{BB962C8B-B14F-4D97-AF65-F5344CB8AC3E}">
        <p14:creationId xmlns:p14="http://schemas.microsoft.com/office/powerpoint/2010/main" val="2988108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29</a:t>
            </a:fld>
            <a:endParaRPr lang="zh-CN" altLang="en-US"/>
          </a:p>
        </p:txBody>
      </p:sp>
    </p:spTree>
    <p:extLst>
      <p:ext uri="{BB962C8B-B14F-4D97-AF65-F5344CB8AC3E}">
        <p14:creationId xmlns:p14="http://schemas.microsoft.com/office/powerpoint/2010/main" val="3169093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a:t>
            </a:fld>
            <a:endParaRPr lang="zh-CN" altLang="en-US"/>
          </a:p>
        </p:txBody>
      </p:sp>
    </p:spTree>
    <p:extLst>
      <p:ext uri="{BB962C8B-B14F-4D97-AF65-F5344CB8AC3E}">
        <p14:creationId xmlns:p14="http://schemas.microsoft.com/office/powerpoint/2010/main" val="3446698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30</a:t>
            </a:fld>
            <a:endParaRPr lang="zh-CN" altLang="en-US"/>
          </a:p>
        </p:txBody>
      </p:sp>
    </p:spTree>
    <p:extLst>
      <p:ext uri="{BB962C8B-B14F-4D97-AF65-F5344CB8AC3E}">
        <p14:creationId xmlns:p14="http://schemas.microsoft.com/office/powerpoint/2010/main" val="873231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31</a:t>
            </a:fld>
            <a:endParaRPr lang="zh-CN" altLang="en-US"/>
          </a:p>
        </p:txBody>
      </p:sp>
    </p:spTree>
    <p:extLst>
      <p:ext uri="{BB962C8B-B14F-4D97-AF65-F5344CB8AC3E}">
        <p14:creationId xmlns:p14="http://schemas.microsoft.com/office/powerpoint/2010/main" val="28539774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32</a:t>
            </a:fld>
            <a:endParaRPr lang="zh-CN" altLang="en-US"/>
          </a:p>
        </p:txBody>
      </p:sp>
    </p:spTree>
    <p:extLst>
      <p:ext uri="{BB962C8B-B14F-4D97-AF65-F5344CB8AC3E}">
        <p14:creationId xmlns:p14="http://schemas.microsoft.com/office/powerpoint/2010/main" val="1611957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33</a:t>
            </a:fld>
            <a:endParaRPr lang="zh-CN" altLang="en-US"/>
          </a:p>
        </p:txBody>
      </p:sp>
    </p:spTree>
    <p:extLst>
      <p:ext uri="{BB962C8B-B14F-4D97-AF65-F5344CB8AC3E}">
        <p14:creationId xmlns:p14="http://schemas.microsoft.com/office/powerpoint/2010/main" val="1754402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34</a:t>
            </a:fld>
            <a:endParaRPr lang="zh-CN" altLang="en-US"/>
          </a:p>
        </p:txBody>
      </p:sp>
    </p:spTree>
    <p:extLst>
      <p:ext uri="{BB962C8B-B14F-4D97-AF65-F5344CB8AC3E}">
        <p14:creationId xmlns:p14="http://schemas.microsoft.com/office/powerpoint/2010/main" val="2280421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35</a:t>
            </a:fld>
            <a:endParaRPr lang="zh-CN" altLang="en-US"/>
          </a:p>
        </p:txBody>
      </p:sp>
    </p:spTree>
    <p:extLst>
      <p:ext uri="{BB962C8B-B14F-4D97-AF65-F5344CB8AC3E}">
        <p14:creationId xmlns:p14="http://schemas.microsoft.com/office/powerpoint/2010/main" val="1832082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36</a:t>
            </a:fld>
            <a:endParaRPr lang="zh-CN" altLang="en-US"/>
          </a:p>
        </p:txBody>
      </p:sp>
    </p:spTree>
    <p:extLst>
      <p:ext uri="{BB962C8B-B14F-4D97-AF65-F5344CB8AC3E}">
        <p14:creationId xmlns:p14="http://schemas.microsoft.com/office/powerpoint/2010/main" val="636063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Infrastructure </a:t>
            </a:r>
            <a:r>
              <a:rPr lang="zh-CN" altLang="en-US" b="0" i="0" dirty="0">
                <a:solidFill>
                  <a:srgbClr val="333333"/>
                </a:solidFill>
                <a:effectLst/>
                <a:latin typeface="Helvetica Neue"/>
              </a:rPr>
              <a:t>基础设施</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37</a:t>
            </a:fld>
            <a:endParaRPr lang="zh-CN" altLang="en-US"/>
          </a:p>
        </p:txBody>
      </p:sp>
    </p:spTree>
    <p:extLst>
      <p:ext uri="{BB962C8B-B14F-4D97-AF65-F5344CB8AC3E}">
        <p14:creationId xmlns:p14="http://schemas.microsoft.com/office/powerpoint/2010/main" val="1216323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38</a:t>
            </a:fld>
            <a:endParaRPr lang="zh-CN" altLang="en-US"/>
          </a:p>
        </p:txBody>
      </p:sp>
    </p:spTree>
    <p:extLst>
      <p:ext uri="{BB962C8B-B14F-4D97-AF65-F5344CB8AC3E}">
        <p14:creationId xmlns:p14="http://schemas.microsoft.com/office/powerpoint/2010/main" val="1191712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zh-CN" altLang="en-US" b="0" i="0" dirty="0">
                <a:solidFill>
                  <a:srgbClr val="191919"/>
                </a:solidFill>
                <a:effectLst/>
                <a:latin typeface="PingFang SC"/>
              </a:rPr>
              <a:t>第一个方面就是想什么时候要就什么时候要，比如需要的时候一点就出来了，这个叫做时间灵活性。</a:t>
            </a:r>
          </a:p>
          <a:p>
            <a:pPr algn="l">
              <a:buFont typeface="Arial" panose="020B0604020202020204" pitchFamily="34" charset="0"/>
              <a:buChar char="•"/>
            </a:pPr>
            <a:r>
              <a:rPr lang="zh-CN" altLang="en-US" b="0" i="0" dirty="0">
                <a:solidFill>
                  <a:srgbClr val="191919"/>
                </a:solidFill>
                <a:effectLst/>
                <a:latin typeface="PingFang SC"/>
              </a:rPr>
              <a:t>第二个方面就是想要多少呢就有多少，比如需要一个很小很小的电脑，可以满足，比如需要一个特别大的空间，以云盘为例，似乎云盘给每个人分配的空间动不动就就很大很大，随时上传随时有空间，永远用不完，这个叫做空间灵活性。</a:t>
            </a:r>
          </a:p>
          <a:p>
            <a:pPr algn="l"/>
            <a:r>
              <a:rPr lang="zh-CN" altLang="en-US" b="0" i="0" dirty="0">
                <a:solidFill>
                  <a:srgbClr val="191919"/>
                </a:solidFill>
                <a:effectLst/>
                <a:latin typeface="PingFang SC"/>
              </a:rPr>
              <a:t>空间灵活性和时间灵活性，也即我们常说的云计算的弹性。</a:t>
            </a:r>
          </a:p>
        </p:txBody>
      </p:sp>
      <p:sp>
        <p:nvSpPr>
          <p:cNvPr id="4" name="灯片编号占位符 3"/>
          <p:cNvSpPr>
            <a:spLocks noGrp="1"/>
          </p:cNvSpPr>
          <p:nvPr>
            <p:ph type="sldNum" sz="quarter" idx="10"/>
          </p:nvPr>
        </p:nvSpPr>
        <p:spPr/>
        <p:txBody>
          <a:bodyPr/>
          <a:lstStyle/>
          <a:p>
            <a:fld id="{F71CCA86-EDB4-4A8E-81D1-FD3C4825D266}" type="slidenum">
              <a:rPr lang="zh-CN" altLang="en-US" smtClean="0"/>
              <a:t>39</a:t>
            </a:fld>
            <a:endParaRPr lang="zh-CN" altLang="en-US"/>
          </a:p>
        </p:txBody>
      </p:sp>
    </p:spTree>
    <p:extLst>
      <p:ext uri="{BB962C8B-B14F-4D97-AF65-F5344CB8AC3E}">
        <p14:creationId xmlns:p14="http://schemas.microsoft.com/office/powerpoint/2010/main" val="1690254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a:t>
            </a:fld>
            <a:endParaRPr lang="zh-CN" altLang="en-US"/>
          </a:p>
        </p:txBody>
      </p:sp>
    </p:spTree>
    <p:extLst>
      <p:ext uri="{BB962C8B-B14F-4D97-AF65-F5344CB8AC3E}">
        <p14:creationId xmlns:p14="http://schemas.microsoft.com/office/powerpoint/2010/main" val="14368263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91919"/>
                </a:solidFill>
                <a:effectLst/>
                <a:latin typeface="PingFang SC"/>
              </a:rPr>
              <a:t>云计算基本上实现了时间灵活性和空间灵活性，实现了计算，网络，存储资源的弹性。计算，网络，存储我们常称为基础设施</a:t>
            </a:r>
            <a:r>
              <a:rPr lang="en-US" altLang="zh-CN" b="0" i="0" dirty="0" err="1">
                <a:solidFill>
                  <a:srgbClr val="191919"/>
                </a:solidFill>
                <a:effectLst/>
                <a:latin typeface="PingFang SC"/>
              </a:rPr>
              <a:t>Infranstracture</a:t>
            </a:r>
            <a:r>
              <a:rPr lang="en-US" altLang="zh-CN" b="0" i="0" dirty="0">
                <a:solidFill>
                  <a:srgbClr val="191919"/>
                </a:solidFill>
                <a:effectLst/>
                <a:latin typeface="PingFang SC"/>
              </a:rPr>
              <a:t>, </a:t>
            </a:r>
            <a:r>
              <a:rPr lang="zh-CN" altLang="en-US" b="0" i="0" dirty="0">
                <a:solidFill>
                  <a:srgbClr val="191919"/>
                </a:solidFill>
                <a:effectLst/>
                <a:latin typeface="PingFang SC"/>
              </a:rPr>
              <a:t>因而这个阶段的弹性称为资源层面的弹性，管理资源的云平台，我们称为基础设施服务，就是我们常听到的</a:t>
            </a:r>
            <a:r>
              <a:rPr lang="en-US" altLang="zh-CN" b="0" i="0" dirty="0">
                <a:solidFill>
                  <a:srgbClr val="191919"/>
                </a:solidFill>
                <a:effectLst/>
                <a:latin typeface="PingFang SC"/>
              </a:rPr>
              <a:t>IaaS</a:t>
            </a:r>
            <a:r>
              <a:rPr lang="zh-CN" altLang="en-US" b="0" i="0" dirty="0">
                <a:solidFill>
                  <a:srgbClr val="191919"/>
                </a:solidFill>
                <a:effectLst/>
                <a:latin typeface="PingFang SC"/>
              </a:rPr>
              <a:t>，</a:t>
            </a:r>
            <a:r>
              <a:rPr lang="en-US" altLang="zh-CN" b="0" i="0" dirty="0" err="1">
                <a:solidFill>
                  <a:srgbClr val="191919"/>
                </a:solidFill>
                <a:effectLst/>
                <a:latin typeface="PingFang SC"/>
              </a:rPr>
              <a:t>Infranstracture</a:t>
            </a:r>
            <a:r>
              <a:rPr lang="en-US" altLang="zh-CN" b="0" i="0" dirty="0">
                <a:solidFill>
                  <a:srgbClr val="191919"/>
                </a:solidFill>
                <a:effectLst/>
                <a:latin typeface="PingFang SC"/>
              </a:rPr>
              <a:t> As A Service</a:t>
            </a:r>
            <a:r>
              <a:rPr lang="zh-CN" altLang="en-US" b="0" i="0" dirty="0">
                <a:solidFill>
                  <a:srgbClr val="191919"/>
                </a:solidFill>
                <a:effectLst/>
                <a:latin typeface="PingFang SC"/>
              </a:rPr>
              <a:t>。</a:t>
            </a:r>
            <a:endParaRPr lang="en-US" altLang="zh-CN" b="0" i="0" dirty="0">
              <a:solidFill>
                <a:srgbClr val="191919"/>
              </a:solidFill>
              <a:effectLst/>
              <a:latin typeface="PingFang SC"/>
            </a:endParaRPr>
          </a:p>
          <a:p>
            <a:endParaRPr lang="en-US" altLang="zh-CN" b="0" i="0" dirty="0">
              <a:solidFill>
                <a:srgbClr val="191919"/>
              </a:solidFill>
              <a:effectLst/>
              <a:latin typeface="PingFang SC"/>
            </a:endParaRPr>
          </a:p>
          <a:p>
            <a:pPr algn="l"/>
            <a:r>
              <a:rPr lang="zh-CN" altLang="en-US" b="0" i="0" dirty="0">
                <a:solidFill>
                  <a:srgbClr val="191919"/>
                </a:solidFill>
                <a:effectLst/>
                <a:latin typeface="PingFang SC"/>
              </a:rPr>
              <a:t>有了</a:t>
            </a:r>
            <a:r>
              <a:rPr lang="en-US" altLang="zh-CN" b="0" i="0" dirty="0">
                <a:solidFill>
                  <a:srgbClr val="191919"/>
                </a:solidFill>
                <a:effectLst/>
                <a:latin typeface="PingFang SC"/>
              </a:rPr>
              <a:t>IaaS</a:t>
            </a:r>
            <a:r>
              <a:rPr lang="zh-CN" altLang="en-US" b="0" i="0" dirty="0">
                <a:solidFill>
                  <a:srgbClr val="191919"/>
                </a:solidFill>
                <a:effectLst/>
                <a:latin typeface="PingFang SC"/>
              </a:rPr>
              <a:t>，实现了资源层面的弹性就够了吗？显然不是。还有应用层面的弹性。这里举个例子，比如说实现一个电商的应用，平时十台机器就够了，双十一需要一百台。你可能觉得很好办啊，有了</a:t>
            </a:r>
            <a:r>
              <a:rPr lang="en-US" altLang="zh-CN" b="0" i="0" dirty="0">
                <a:solidFill>
                  <a:srgbClr val="191919"/>
                </a:solidFill>
                <a:effectLst/>
                <a:latin typeface="PingFang SC"/>
              </a:rPr>
              <a:t>IaaS</a:t>
            </a:r>
            <a:r>
              <a:rPr lang="zh-CN" altLang="en-US" b="0" i="0" dirty="0">
                <a:solidFill>
                  <a:srgbClr val="191919"/>
                </a:solidFill>
                <a:effectLst/>
                <a:latin typeface="PingFang SC"/>
              </a:rPr>
              <a:t>，新创建九十台机器就可以了啊。但是</a:t>
            </a:r>
            <a:r>
              <a:rPr lang="en-US" altLang="zh-CN" b="0" i="0" dirty="0">
                <a:solidFill>
                  <a:srgbClr val="191919"/>
                </a:solidFill>
                <a:effectLst/>
                <a:latin typeface="PingFang SC"/>
              </a:rPr>
              <a:t>90</a:t>
            </a:r>
            <a:r>
              <a:rPr lang="zh-CN" altLang="en-US" b="0" i="0" dirty="0">
                <a:solidFill>
                  <a:srgbClr val="191919"/>
                </a:solidFill>
                <a:effectLst/>
                <a:latin typeface="PingFang SC"/>
              </a:rPr>
              <a:t>台机器创建出来是空的啊，电商应用并没有放上去啊，只能你公司的运维人员一台一台的弄，还是需要很长时间才能安装好的。虽然资源层面实现了弹性，但是没有应用层的弹性，依然灵活性是不够的。</a:t>
            </a:r>
          </a:p>
          <a:p>
            <a:pPr algn="l"/>
            <a:r>
              <a:rPr lang="zh-CN" altLang="en-US" b="0" i="0" dirty="0">
                <a:solidFill>
                  <a:srgbClr val="191919"/>
                </a:solidFill>
                <a:effectLst/>
                <a:latin typeface="PingFang SC"/>
              </a:rPr>
              <a:t>有没有方法解决这个问题呢？于是人们在</a:t>
            </a:r>
            <a:r>
              <a:rPr lang="en-US" altLang="zh-CN" b="0" i="0" dirty="0">
                <a:solidFill>
                  <a:srgbClr val="191919"/>
                </a:solidFill>
                <a:effectLst/>
                <a:latin typeface="PingFang SC"/>
              </a:rPr>
              <a:t>IaaS</a:t>
            </a:r>
            <a:r>
              <a:rPr lang="zh-CN" altLang="en-US" b="0" i="0" dirty="0">
                <a:solidFill>
                  <a:srgbClr val="191919"/>
                </a:solidFill>
                <a:effectLst/>
                <a:latin typeface="PingFang SC"/>
              </a:rPr>
              <a:t>平台之上又加了一层，用于管理资源以上的应用弹性的问题，这一层通常称为</a:t>
            </a:r>
            <a:r>
              <a:rPr lang="en-US" altLang="zh-CN" b="0" i="0" dirty="0">
                <a:solidFill>
                  <a:srgbClr val="191919"/>
                </a:solidFill>
                <a:effectLst/>
                <a:latin typeface="PingFang SC"/>
              </a:rPr>
              <a:t>PaaS</a:t>
            </a:r>
            <a:r>
              <a:rPr lang="zh-CN" altLang="en-US" b="0" i="0" dirty="0">
                <a:solidFill>
                  <a:srgbClr val="191919"/>
                </a:solidFill>
                <a:effectLst/>
                <a:latin typeface="PingFang SC"/>
              </a:rPr>
              <a:t>（</a:t>
            </a:r>
            <a:r>
              <a:rPr lang="en-US" altLang="zh-CN" b="0" i="0" dirty="0">
                <a:solidFill>
                  <a:srgbClr val="191919"/>
                </a:solidFill>
                <a:effectLst/>
                <a:latin typeface="PingFang SC"/>
              </a:rPr>
              <a:t>Platform As A Service</a:t>
            </a:r>
            <a:r>
              <a:rPr lang="zh-CN" altLang="en-US" b="0" i="0" dirty="0">
                <a:solidFill>
                  <a:srgbClr val="191919"/>
                </a:solidFill>
                <a:effectLst/>
                <a:latin typeface="PingFang SC"/>
              </a:rPr>
              <a:t>）。这一层往往比较难理解，其实大致分两部分，一部分我称为你自己的应用自动安装，一部分我称为通用的应用不用安装。</a:t>
            </a:r>
          </a:p>
          <a:p>
            <a:pPr algn="l"/>
            <a:r>
              <a:rPr lang="zh-CN" altLang="en-US" b="0" i="0" dirty="0">
                <a:solidFill>
                  <a:srgbClr val="191919"/>
                </a:solidFill>
                <a:effectLst/>
                <a:latin typeface="PingFang SC"/>
              </a:rPr>
              <a:t>我们先来说第一部分，自己的应用自动安装。比如电商应用是你自己开发的，除了你自己，其他人是不知道怎么安装的，比如电商应用，安装的时候需要配置支付宝或者微信的账号，才能别人在你的电商上买东西的时候，付的钱是打到你的账户里面的，除了你，谁也不知道，所以安装的过程平台帮不了忙，但是能够帮你做的自动化，你需要做一些工作，将自己的配置信息融入到自动化的安装过程中方可。比如上面的例子，双十一新创建出来的</a:t>
            </a:r>
            <a:r>
              <a:rPr lang="en-US" altLang="zh-CN" b="0" i="0" dirty="0">
                <a:solidFill>
                  <a:srgbClr val="191919"/>
                </a:solidFill>
                <a:effectLst/>
                <a:latin typeface="PingFang SC"/>
              </a:rPr>
              <a:t>90</a:t>
            </a:r>
            <a:r>
              <a:rPr lang="zh-CN" altLang="en-US" b="0" i="0" dirty="0">
                <a:solidFill>
                  <a:srgbClr val="191919"/>
                </a:solidFill>
                <a:effectLst/>
                <a:latin typeface="PingFang SC"/>
              </a:rPr>
              <a:t>台机器是空的，如果能够提供一个工具，能够自动在这新的</a:t>
            </a:r>
            <a:r>
              <a:rPr lang="en-US" altLang="zh-CN" b="0" i="0" dirty="0">
                <a:solidFill>
                  <a:srgbClr val="191919"/>
                </a:solidFill>
                <a:effectLst/>
                <a:latin typeface="PingFang SC"/>
              </a:rPr>
              <a:t>90</a:t>
            </a:r>
            <a:r>
              <a:rPr lang="zh-CN" altLang="en-US" b="0" i="0" dirty="0">
                <a:solidFill>
                  <a:srgbClr val="191919"/>
                </a:solidFill>
                <a:effectLst/>
                <a:latin typeface="PingFang SC"/>
              </a:rPr>
              <a:t>台机器上将电商应用安装好，就能够实现应用层面的真正弹性。例如</a:t>
            </a:r>
            <a:r>
              <a:rPr lang="en-US" altLang="zh-CN" b="0" i="0" dirty="0">
                <a:solidFill>
                  <a:srgbClr val="191919"/>
                </a:solidFill>
                <a:effectLst/>
                <a:latin typeface="PingFang SC"/>
              </a:rPr>
              <a:t>Puppet, Chef, Ansible, Cloud </a:t>
            </a:r>
            <a:r>
              <a:rPr lang="en-US" altLang="zh-CN" b="0" i="0" dirty="0" err="1">
                <a:solidFill>
                  <a:srgbClr val="191919"/>
                </a:solidFill>
                <a:effectLst/>
                <a:latin typeface="PingFang SC"/>
              </a:rPr>
              <a:t>Foundary</a:t>
            </a:r>
            <a:r>
              <a:rPr lang="zh-CN" altLang="en-US" b="0" i="0" dirty="0">
                <a:solidFill>
                  <a:srgbClr val="191919"/>
                </a:solidFill>
                <a:effectLst/>
                <a:latin typeface="PingFang SC"/>
              </a:rPr>
              <a:t>都可以干这件事情，最新的容器技术</a:t>
            </a:r>
            <a:r>
              <a:rPr lang="en-US" altLang="zh-CN" b="0" i="0" dirty="0">
                <a:solidFill>
                  <a:srgbClr val="191919"/>
                </a:solidFill>
                <a:effectLst/>
                <a:latin typeface="PingFang SC"/>
              </a:rPr>
              <a:t>Docker</a:t>
            </a:r>
            <a:r>
              <a:rPr lang="zh-CN" altLang="en-US" b="0" i="0" dirty="0">
                <a:solidFill>
                  <a:srgbClr val="191919"/>
                </a:solidFill>
                <a:effectLst/>
                <a:latin typeface="PingFang SC"/>
              </a:rPr>
              <a:t>能更好的干这件事情，不做技术的可以不用管这些词。</a:t>
            </a:r>
          </a:p>
          <a:p>
            <a:pPr algn="l"/>
            <a:r>
              <a:rPr lang="zh-CN" altLang="en-US" b="0" i="0" dirty="0">
                <a:solidFill>
                  <a:srgbClr val="191919"/>
                </a:solidFill>
                <a:effectLst/>
                <a:latin typeface="PingFang SC"/>
              </a:rPr>
              <a:t>第二部分，通用的应用不用安装。所谓通用的应用，一般指一些复杂性比较高，但是大家都在用的，例如数据库。几乎所有的应用都会用数据库，但是数据库软件是标准的，虽然安装和维护比较复杂，但是无论谁安装都是一样。这样的应用可以变成标准的</a:t>
            </a:r>
            <a:r>
              <a:rPr lang="en-US" altLang="zh-CN" b="0" i="0" dirty="0">
                <a:solidFill>
                  <a:srgbClr val="191919"/>
                </a:solidFill>
                <a:effectLst/>
                <a:latin typeface="PingFang SC"/>
              </a:rPr>
              <a:t>PaaS</a:t>
            </a:r>
            <a:r>
              <a:rPr lang="zh-CN" altLang="en-US" b="0" i="0" dirty="0">
                <a:solidFill>
                  <a:srgbClr val="191919"/>
                </a:solidFill>
                <a:effectLst/>
                <a:latin typeface="PingFang SC"/>
              </a:rPr>
              <a:t>层的应用放在云平台的界面上。当用户需要一个数据库的时候，一点就出来了，用户就可以直接用了。有人问，既然谁安装都一个样，那我自己来好了，不需要花钱在云平台上买。当然不是，数据库是一个非常难的东西，光</a:t>
            </a:r>
            <a:r>
              <a:rPr lang="en-US" altLang="zh-CN" b="0" i="0" dirty="0">
                <a:solidFill>
                  <a:srgbClr val="191919"/>
                </a:solidFill>
                <a:effectLst/>
                <a:latin typeface="PingFang SC"/>
              </a:rPr>
              <a:t>Oracle</a:t>
            </a:r>
            <a:r>
              <a:rPr lang="zh-CN" altLang="en-US" b="0" i="0" dirty="0">
                <a:solidFill>
                  <a:srgbClr val="191919"/>
                </a:solidFill>
                <a:effectLst/>
                <a:latin typeface="PingFang SC"/>
              </a:rPr>
              <a:t>这家公司，靠数据库就能赚这么多钱。买</a:t>
            </a:r>
            <a:r>
              <a:rPr lang="en-US" altLang="zh-CN" b="0" i="0" dirty="0">
                <a:solidFill>
                  <a:srgbClr val="191919"/>
                </a:solidFill>
                <a:effectLst/>
                <a:latin typeface="PingFang SC"/>
              </a:rPr>
              <a:t>Oracle</a:t>
            </a:r>
            <a:r>
              <a:rPr lang="zh-CN" altLang="en-US" b="0" i="0" dirty="0">
                <a:solidFill>
                  <a:srgbClr val="191919"/>
                </a:solidFill>
                <a:effectLst/>
                <a:latin typeface="PingFang SC"/>
              </a:rPr>
              <a:t>也是要花很多很多钱的。然而大多数云平台会提供</a:t>
            </a:r>
            <a:r>
              <a:rPr lang="en-US" altLang="zh-CN" b="0" i="0" dirty="0" err="1">
                <a:solidFill>
                  <a:srgbClr val="191919"/>
                </a:solidFill>
                <a:effectLst/>
                <a:latin typeface="PingFang SC"/>
              </a:rPr>
              <a:t>Mysql</a:t>
            </a:r>
            <a:r>
              <a:rPr lang="zh-CN" altLang="en-US" b="0" i="0" dirty="0">
                <a:solidFill>
                  <a:srgbClr val="191919"/>
                </a:solidFill>
                <a:effectLst/>
                <a:latin typeface="PingFang SC"/>
              </a:rPr>
              <a:t>这样的开源数据库，又是开源，钱不需要花这么多了，但是维护这个数据库，却需要专门招一个很大的团队，如果这个数据库能够优化到能够支撑双十一，也不是一年两年能够搞定的。比如您是一个做单车的，当然没必要招一个非常大的数据库团队来干这件事情，成本太高了，应该交给云平台来做这件事情，专业的事情专业的人来自，云平台专门养了几百人维护这套系统，您只要专注于您的单车应用就可以了。</a:t>
            </a:r>
          </a:p>
          <a:p>
            <a:endParaRPr lang="en-US" altLang="zh-CN" dirty="0"/>
          </a:p>
          <a:p>
            <a:r>
              <a:rPr lang="zh-CN" altLang="en-US" b="0" i="0" dirty="0">
                <a:solidFill>
                  <a:srgbClr val="191919"/>
                </a:solidFill>
                <a:effectLst/>
                <a:latin typeface="PingFang SC"/>
              </a:rPr>
              <a:t>但是云计算厂商往往是积累了大量数据的，于是就在云计算厂商里面安装一套，暴露一个服务接口，比如您想鉴别一个文本是不是涉及黄色和暴力，直接用这个在线服务就可以了。这种形势的服务，在云计算里面称为软件即服务，</a:t>
            </a:r>
            <a:r>
              <a:rPr lang="en-US" altLang="zh-CN" b="0" i="0" dirty="0">
                <a:solidFill>
                  <a:srgbClr val="191919"/>
                </a:solidFill>
                <a:effectLst/>
                <a:latin typeface="PingFang SC"/>
              </a:rPr>
              <a:t>SaaS (Software AS A Service)</a:t>
            </a:r>
          </a:p>
          <a:p>
            <a:endParaRPr lang="en-US" altLang="zh-CN" b="0" i="0" dirty="0">
              <a:solidFill>
                <a:srgbClr val="191919"/>
              </a:solidFill>
              <a:effectLst/>
              <a:latin typeface="PingFang SC"/>
            </a:endParaRPr>
          </a:p>
          <a:p>
            <a:r>
              <a:rPr lang="zh-CN" altLang="en-US" b="0" i="0" dirty="0">
                <a:solidFill>
                  <a:srgbClr val="191919"/>
                </a:solidFill>
                <a:effectLst/>
                <a:latin typeface="PingFang SC"/>
              </a:rPr>
              <a:t>终于云计算的三兄弟凑齐了，分别是</a:t>
            </a:r>
            <a:r>
              <a:rPr lang="en-US" altLang="zh-CN" b="0" i="0" dirty="0">
                <a:solidFill>
                  <a:srgbClr val="191919"/>
                </a:solidFill>
                <a:effectLst/>
                <a:latin typeface="PingFang SC"/>
              </a:rPr>
              <a:t>IaaS</a:t>
            </a:r>
            <a:r>
              <a:rPr lang="zh-CN" altLang="en-US" b="0" i="0" dirty="0">
                <a:solidFill>
                  <a:srgbClr val="191919"/>
                </a:solidFill>
                <a:effectLst/>
                <a:latin typeface="PingFang SC"/>
              </a:rPr>
              <a:t>，</a:t>
            </a:r>
            <a:r>
              <a:rPr lang="en-US" altLang="zh-CN" b="0" i="0" dirty="0">
                <a:solidFill>
                  <a:srgbClr val="191919"/>
                </a:solidFill>
                <a:effectLst/>
                <a:latin typeface="PingFang SC"/>
              </a:rPr>
              <a:t>PaaS</a:t>
            </a:r>
            <a:r>
              <a:rPr lang="zh-CN" altLang="en-US" b="0" i="0" dirty="0">
                <a:solidFill>
                  <a:srgbClr val="191919"/>
                </a:solidFill>
                <a:effectLst/>
                <a:latin typeface="PingFang SC"/>
              </a:rPr>
              <a:t>和</a:t>
            </a:r>
            <a:r>
              <a:rPr lang="en-US" altLang="zh-CN" b="0" i="0" dirty="0">
                <a:solidFill>
                  <a:srgbClr val="191919"/>
                </a:solidFill>
                <a:effectLst/>
                <a:latin typeface="PingFang SC"/>
              </a:rPr>
              <a:t>SaaS</a:t>
            </a:r>
            <a:r>
              <a:rPr lang="zh-CN" altLang="en-US" b="0" i="0" dirty="0">
                <a:solidFill>
                  <a:srgbClr val="191919"/>
                </a:solidFill>
                <a:effectLst/>
                <a:latin typeface="PingFang SC"/>
              </a:rPr>
              <a:t>，所以一般在一个云计算平台上，云，大数据，人工智能都能找得到。对一个大数据公司，积累了大量的数据，也会使用一些人工智能的算法提供一些服务。对于一个人工智能公司，也不可能没有大数据平台支撑。所以云计算，大数据，人工智能就这样整合起来，完成了相遇，相识。</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40</a:t>
            </a:fld>
            <a:endParaRPr lang="zh-CN" altLang="en-US"/>
          </a:p>
        </p:txBody>
      </p:sp>
    </p:spTree>
    <p:extLst>
      <p:ext uri="{BB962C8B-B14F-4D97-AF65-F5344CB8AC3E}">
        <p14:creationId xmlns:p14="http://schemas.microsoft.com/office/powerpoint/2010/main" val="3818230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41</a:t>
            </a:fld>
            <a:endParaRPr lang="zh-CN" altLang="en-US"/>
          </a:p>
        </p:txBody>
      </p:sp>
    </p:spTree>
    <p:extLst>
      <p:ext uri="{BB962C8B-B14F-4D97-AF65-F5344CB8AC3E}">
        <p14:creationId xmlns:p14="http://schemas.microsoft.com/office/powerpoint/2010/main" val="9497351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42</a:t>
            </a:fld>
            <a:endParaRPr lang="zh-CN" altLang="en-US"/>
          </a:p>
        </p:txBody>
      </p:sp>
    </p:spTree>
    <p:extLst>
      <p:ext uri="{BB962C8B-B14F-4D97-AF65-F5344CB8AC3E}">
        <p14:creationId xmlns:p14="http://schemas.microsoft.com/office/powerpoint/2010/main" val="2067133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43</a:t>
            </a:fld>
            <a:endParaRPr lang="zh-CN" altLang="en-US"/>
          </a:p>
        </p:txBody>
      </p:sp>
    </p:spTree>
    <p:extLst>
      <p:ext uri="{BB962C8B-B14F-4D97-AF65-F5344CB8AC3E}">
        <p14:creationId xmlns:p14="http://schemas.microsoft.com/office/powerpoint/2010/main" val="11278935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44</a:t>
            </a:fld>
            <a:endParaRPr lang="zh-CN" altLang="en-US"/>
          </a:p>
        </p:txBody>
      </p:sp>
    </p:spTree>
    <p:extLst>
      <p:ext uri="{BB962C8B-B14F-4D97-AF65-F5344CB8AC3E}">
        <p14:creationId xmlns:p14="http://schemas.microsoft.com/office/powerpoint/2010/main" val="19133464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45</a:t>
            </a:fld>
            <a:endParaRPr lang="zh-CN" altLang="en-US"/>
          </a:p>
        </p:txBody>
      </p:sp>
    </p:spTree>
    <p:extLst>
      <p:ext uri="{BB962C8B-B14F-4D97-AF65-F5344CB8AC3E}">
        <p14:creationId xmlns:p14="http://schemas.microsoft.com/office/powerpoint/2010/main" val="405166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46</a:t>
            </a:fld>
            <a:endParaRPr lang="zh-CN" altLang="en-US"/>
          </a:p>
        </p:txBody>
      </p:sp>
    </p:spTree>
    <p:extLst>
      <p:ext uri="{BB962C8B-B14F-4D97-AF65-F5344CB8AC3E}">
        <p14:creationId xmlns:p14="http://schemas.microsoft.com/office/powerpoint/2010/main" val="29154086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47</a:t>
            </a:fld>
            <a:endParaRPr lang="zh-CN" altLang="en-US"/>
          </a:p>
        </p:txBody>
      </p:sp>
    </p:spTree>
    <p:extLst>
      <p:ext uri="{BB962C8B-B14F-4D97-AF65-F5344CB8AC3E}">
        <p14:creationId xmlns:p14="http://schemas.microsoft.com/office/powerpoint/2010/main" val="5764296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1998</a:t>
            </a:r>
            <a:r>
              <a:rPr lang="zh-CN" altLang="en-US" b="0" i="0" dirty="0">
                <a:solidFill>
                  <a:srgbClr val="333333"/>
                </a:solidFill>
                <a:effectLst/>
                <a:latin typeface="Helvetica Neue"/>
              </a:rPr>
              <a:t>年度的图灵奖授予了声誉卓著的数据库专家詹姆士</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 </a:t>
            </a:r>
            <a:r>
              <a:rPr lang="en-US" altLang="zh-CN" b="0" i="0" dirty="0">
                <a:solidFill>
                  <a:srgbClr val="333333"/>
                </a:solidFill>
                <a:effectLst/>
                <a:latin typeface="Helvetica Neue"/>
              </a:rPr>
              <a:t>(James Gray)</a:t>
            </a:r>
            <a:r>
              <a:rPr lang="zh-CN" altLang="en-US" b="0" i="0" dirty="0">
                <a:solidFill>
                  <a:srgbClr val="333333"/>
                </a:solidFill>
                <a:effectLst/>
                <a:latin typeface="Helvetica Neue"/>
              </a:rPr>
              <a:t>或称吉姆</a:t>
            </a:r>
            <a:r>
              <a:rPr lang="en-US" altLang="zh-CN" b="0" i="0" dirty="0">
                <a:solidFill>
                  <a:srgbClr val="333333"/>
                </a:solidFill>
                <a:effectLst/>
                <a:latin typeface="Helvetica Neue"/>
              </a:rPr>
              <a:t>·</a:t>
            </a:r>
            <a:r>
              <a:rPr lang="zh-CN" altLang="en-US" b="0" i="0" dirty="0">
                <a:solidFill>
                  <a:srgbClr val="333333"/>
                </a:solidFill>
                <a:effectLst/>
                <a:latin typeface="Helvetica Neue"/>
              </a:rPr>
              <a:t>格雷</a:t>
            </a:r>
            <a:r>
              <a:rPr lang="en-US" altLang="zh-CN" b="0" i="0" dirty="0">
                <a:solidFill>
                  <a:srgbClr val="333333"/>
                </a:solidFill>
                <a:effectLst/>
                <a:latin typeface="Helvetica Neue"/>
              </a:rPr>
              <a:t>(</a:t>
            </a:r>
            <a:r>
              <a:rPr lang="en-US" altLang="zh-CN" b="0" i="0" dirty="0" err="1">
                <a:solidFill>
                  <a:srgbClr val="333333"/>
                </a:solidFill>
                <a:effectLst/>
                <a:latin typeface="Helvetica Neue"/>
              </a:rPr>
              <a:t>JimGray</a:t>
            </a:r>
            <a:r>
              <a:rPr lang="zh-CN" altLang="en-US" b="0" i="0" dirty="0">
                <a:solidFill>
                  <a:srgbClr val="333333"/>
                </a:solidFill>
                <a:effectLst/>
                <a:latin typeface="Helvetica Neue"/>
              </a:rPr>
              <a:t>，</a:t>
            </a:r>
            <a:r>
              <a:rPr lang="en-US" altLang="zh-CN" b="0" i="0" dirty="0">
                <a:solidFill>
                  <a:srgbClr val="333333"/>
                </a:solidFill>
                <a:effectLst/>
                <a:latin typeface="Helvetica Neue"/>
              </a:rPr>
              <a:t>Jim</a:t>
            </a:r>
            <a:r>
              <a:rPr lang="zh-CN" altLang="en-US" b="0" i="0" dirty="0">
                <a:solidFill>
                  <a:srgbClr val="333333"/>
                </a:solidFill>
                <a:effectLst/>
                <a:latin typeface="Helvetica Neue"/>
              </a:rPr>
              <a:t>是</a:t>
            </a:r>
            <a:r>
              <a:rPr lang="en-US" altLang="zh-CN" b="0" i="0" dirty="0">
                <a:solidFill>
                  <a:srgbClr val="333333"/>
                </a:solidFill>
                <a:effectLst/>
                <a:latin typeface="Helvetica Neue"/>
              </a:rPr>
              <a:t>James</a:t>
            </a:r>
            <a:r>
              <a:rPr lang="zh-CN" altLang="en-US" b="0" i="0" dirty="0">
                <a:solidFill>
                  <a:srgbClr val="333333"/>
                </a:solidFill>
                <a:effectLst/>
                <a:latin typeface="Helvetica Neue"/>
              </a:rPr>
              <a:t>的昵称</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48</a:t>
            </a:fld>
            <a:endParaRPr lang="zh-CN" altLang="en-US"/>
          </a:p>
        </p:txBody>
      </p:sp>
    </p:spTree>
    <p:extLst>
      <p:ext uri="{BB962C8B-B14F-4D97-AF65-F5344CB8AC3E}">
        <p14:creationId xmlns:p14="http://schemas.microsoft.com/office/powerpoint/2010/main" val="23143013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50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Velocity  [</a:t>
            </a:r>
            <a:r>
              <a:rPr lang="en-US" altLang="zh-CN" dirty="0" err="1"/>
              <a:t>vəˈlɒsəti</a:t>
            </a:r>
            <a:r>
              <a:rPr lang="en-US" altLang="zh-CN" dirty="0"/>
              <a:t>]  </a:t>
            </a:r>
            <a:r>
              <a:rPr lang="zh-CN" altLang="en-US" dirty="0"/>
              <a:t>时效性</a:t>
            </a:r>
            <a:endParaRPr lang="en-US" altLang="zh-CN" dirty="0"/>
          </a:p>
          <a:p>
            <a:r>
              <a:rPr lang="en-US" altLang="zh-CN" dirty="0"/>
              <a:t>Veracity</a:t>
            </a:r>
            <a:r>
              <a:rPr lang="zh-CN" altLang="en-US" dirty="0"/>
              <a:t> </a:t>
            </a:r>
            <a:r>
              <a:rPr lang="en-US" altLang="zh-CN" dirty="0"/>
              <a:t>[</a:t>
            </a:r>
            <a:r>
              <a:rPr lang="en-US" altLang="zh-CN" dirty="0" err="1"/>
              <a:t>vəˈræsəti</a:t>
            </a:r>
            <a:r>
              <a:rPr lang="en-US" altLang="zh-CN" dirty="0"/>
              <a:t>] </a:t>
            </a:r>
            <a:r>
              <a:rPr lang="zh-CN" altLang="en-US" dirty="0"/>
              <a:t>准确性</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5</a:t>
            </a:fld>
            <a:endParaRPr lang="zh-CN" altLang="en-US"/>
          </a:p>
        </p:txBody>
      </p:sp>
    </p:spTree>
    <p:extLst>
      <p:ext uri="{BB962C8B-B14F-4D97-AF65-F5344CB8AC3E}">
        <p14:creationId xmlns:p14="http://schemas.microsoft.com/office/powerpoint/2010/main" val="796263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51</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56</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57</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58</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59</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60</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61</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62</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63</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64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大多数情况下，生态系统包含来自多个不同软件供应商的工具和组件，以多种不同的格式处理数据。在开发自己的数据科学生态系统时，组织可以从一系列方法中进行选择。在范围的一端，组织可能决定投资于商业集成工具集。另一方面，它可能通过集成一套开源工具和语言来建立一个定制的生态系统。</a:t>
            </a:r>
          </a:p>
        </p:txBody>
      </p:sp>
      <p:sp>
        <p:nvSpPr>
          <p:cNvPr id="4" name="灯片编号占位符 3"/>
          <p:cNvSpPr>
            <a:spLocks noGrp="1"/>
          </p:cNvSpPr>
          <p:nvPr>
            <p:ph type="sldNum" sz="quarter" idx="10"/>
          </p:nvPr>
        </p:nvSpPr>
        <p:spPr/>
        <p:txBody>
          <a:bodyPr/>
          <a:lstStyle/>
          <a:p>
            <a:fld id="{F71CCA86-EDB4-4A8E-81D1-FD3C4825D266}" type="slidenum">
              <a:rPr lang="zh-CN" altLang="en-US" smtClean="0"/>
              <a:t>6</a:t>
            </a:fld>
            <a:endParaRPr lang="zh-CN" altLang="en-US"/>
          </a:p>
        </p:txBody>
      </p:sp>
    </p:spTree>
    <p:extLst>
      <p:ext uri="{BB962C8B-B14F-4D97-AF65-F5344CB8AC3E}">
        <p14:creationId xmlns:p14="http://schemas.microsoft.com/office/powerpoint/2010/main" val="3770752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70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大多数情况下，生态系统包含来自多个不同软件供应商的工具和组件，以多种不同的格式处理数据。在开发自己的数据科学生态系统时，组织可以从一系列方法中进行选择。在范围的一端，组织可能决定投资于商业集成工具集。另一方面，它可能通过集成一套开源工具和语言来建立一个定制的生态系统。</a:t>
            </a:r>
          </a:p>
        </p:txBody>
      </p:sp>
      <p:sp>
        <p:nvSpPr>
          <p:cNvPr id="4" name="灯片编号占位符 3"/>
          <p:cNvSpPr>
            <a:spLocks noGrp="1"/>
          </p:cNvSpPr>
          <p:nvPr>
            <p:ph type="sldNum" sz="quarter" idx="10"/>
          </p:nvPr>
        </p:nvSpPr>
        <p:spPr/>
        <p:txBody>
          <a:bodyPr/>
          <a:lstStyle/>
          <a:p>
            <a:fld id="{F71CCA86-EDB4-4A8E-81D1-FD3C4825D266}" type="slidenum">
              <a:rPr lang="zh-CN" altLang="en-US" smtClean="0"/>
              <a:t>7</a:t>
            </a:fld>
            <a:endParaRPr lang="zh-CN" altLang="en-US"/>
          </a:p>
        </p:txBody>
      </p:sp>
    </p:spTree>
    <p:extLst>
      <p:ext uri="{BB962C8B-B14F-4D97-AF65-F5344CB8AC3E}">
        <p14:creationId xmlns:p14="http://schemas.microsoft.com/office/powerpoint/2010/main" val="2010728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大多数情况下，生态系统包含来自多个不同软件供应商的工具和组件，以多种不同的格式处理数据。在开发自己的数据科学生态系统时，组织可以从一系列方法中进行选择。在范围的一端，组织可能决定投资于商业集成工具集。另一方面，它可能通过集成一套开源工具和语言来建立一个定制的生态系统。</a:t>
            </a:r>
          </a:p>
        </p:txBody>
      </p:sp>
      <p:sp>
        <p:nvSpPr>
          <p:cNvPr id="4" name="灯片编号占位符 3"/>
          <p:cNvSpPr>
            <a:spLocks noGrp="1"/>
          </p:cNvSpPr>
          <p:nvPr>
            <p:ph type="sldNum" sz="quarter" idx="10"/>
          </p:nvPr>
        </p:nvSpPr>
        <p:spPr/>
        <p:txBody>
          <a:bodyPr/>
          <a:lstStyle/>
          <a:p>
            <a:fld id="{F71CCA86-EDB4-4A8E-81D1-FD3C4825D266}" type="slidenum">
              <a:rPr lang="zh-CN" altLang="en-US" smtClean="0"/>
              <a:t>8</a:t>
            </a:fld>
            <a:endParaRPr lang="zh-CN" altLang="en-US"/>
          </a:p>
        </p:txBody>
      </p:sp>
    </p:spTree>
    <p:extLst>
      <p:ext uri="{BB962C8B-B14F-4D97-AF65-F5344CB8AC3E}">
        <p14:creationId xmlns:p14="http://schemas.microsoft.com/office/powerpoint/2010/main" val="2220579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https://slides.com/michellelim-2/big-data/fullscreen</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t>9</a:t>
            </a:fld>
            <a:endParaRPr lang="zh-CN" altLang="en-US"/>
          </a:p>
        </p:txBody>
      </p:sp>
    </p:spTree>
    <p:extLst>
      <p:ext uri="{BB962C8B-B14F-4D97-AF65-F5344CB8AC3E}">
        <p14:creationId xmlns:p14="http://schemas.microsoft.com/office/powerpoint/2010/main" val="975427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8092F5A-B62F-4B7E-9BB9-08C1A1C2A61F}" type="datetimeFigureOut">
              <a:rPr lang="zh-CN" altLang="en-US" smtClean="0"/>
              <a:t>2021/9/23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53098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8092F5A-B62F-4B7E-9BB9-08C1A1C2A61F}" type="datetimeFigureOut">
              <a:rPr lang="zh-CN" altLang="en-US" smtClean="0"/>
              <a:t>2021/9/23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515742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8092F5A-B62F-4B7E-9BB9-08C1A1C2A61F}" type="datetimeFigureOut">
              <a:rPr lang="zh-CN" altLang="en-US" smtClean="0"/>
              <a:t>2021/9/23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34628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339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8092F5A-B62F-4B7E-9BB9-08C1A1C2A61F}" type="datetimeFigureOut">
              <a:rPr lang="zh-CN" altLang="en-US" smtClean="0"/>
              <a:t>2021/9/23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2987647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8092F5A-B62F-4B7E-9BB9-08C1A1C2A61F}" type="datetimeFigureOut">
              <a:rPr lang="zh-CN" altLang="en-US" smtClean="0"/>
              <a:t>2021/9/23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1623552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8092F5A-B62F-4B7E-9BB9-08C1A1C2A61F}" type="datetimeFigureOut">
              <a:rPr lang="zh-CN" altLang="en-US" smtClean="0"/>
              <a:t>2021/9/23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3199708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8092F5A-B62F-4B7E-9BB9-08C1A1C2A61F}" type="datetimeFigureOut">
              <a:rPr lang="zh-CN" altLang="en-US" smtClean="0"/>
              <a:t>2021/9/23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1469904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8092F5A-B62F-4B7E-9BB9-08C1A1C2A61F}" type="datetimeFigureOut">
              <a:rPr lang="zh-CN" altLang="en-US" smtClean="0"/>
              <a:t>2021/9/23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1561073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092F5A-B62F-4B7E-9BB9-08C1A1C2A61F}" type="datetimeFigureOut">
              <a:rPr lang="zh-CN" altLang="en-US" smtClean="0"/>
              <a:t>2021/9/23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1879907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8092F5A-B62F-4B7E-9BB9-08C1A1C2A61F}" type="datetimeFigureOut">
              <a:rPr lang="zh-CN" altLang="en-US" smtClean="0"/>
              <a:t>2021/9/23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2622864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8092F5A-B62F-4B7E-9BB9-08C1A1C2A61F}" type="datetimeFigureOut">
              <a:rPr lang="zh-CN" altLang="en-US" smtClean="0"/>
              <a:t>2021/9/23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3374058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092F5A-B62F-4B7E-9BB9-08C1A1C2A61F}" type="datetimeFigureOut">
              <a:rPr lang="zh-CN" altLang="en-US" smtClean="0"/>
              <a:t>2021/9/23</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4EF626-F2E7-47E8-A3E5-EAE9C4555C6D}" type="slidenum">
              <a:rPr lang="zh-CN" altLang="en-US" smtClean="0"/>
              <a:t>‹#›</a:t>
            </a:fld>
            <a:endParaRPr lang="zh-CN" altLang="en-US"/>
          </a:p>
        </p:txBody>
      </p:sp>
    </p:spTree>
    <p:extLst>
      <p:ext uri="{BB962C8B-B14F-4D97-AF65-F5344CB8AC3E}">
        <p14:creationId xmlns:p14="http://schemas.microsoft.com/office/powerpoint/2010/main" val="37274202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tiff"/><Relationship Id="rId4" Type="http://schemas.openxmlformats.org/officeDocument/2006/relationships/image" Target="../media/image42.png"/><Relationship Id="rId9"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6.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png"/><Relationship Id="rId7" Type="http://schemas.openxmlformats.org/officeDocument/2006/relationships/image" Target="../media/image67.tif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6.tiff"/><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76.png"/><Relationship Id="rId4" Type="http://schemas.openxmlformats.org/officeDocument/2006/relationships/image" Target="../media/image75.tiff"/></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0.tiff"/><Relationship Id="rId5" Type="http://schemas.openxmlformats.org/officeDocument/2006/relationships/image" Target="../media/image79.pn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86.tif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7.jpeg"/><Relationship Id="rId5" Type="http://schemas.openxmlformats.org/officeDocument/2006/relationships/image" Target="../media/image74.png"/><Relationship Id="rId4" Type="http://schemas.openxmlformats.org/officeDocument/2006/relationships/image" Target="../media/image86.tiff"/></Relationships>
</file>

<file path=ppt/slides/_rels/slide4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4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tif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6.tiff"/><Relationship Id="rId4" Type="http://schemas.openxmlformats.org/officeDocument/2006/relationships/image" Target="../media/image28.tiff"/></Relationships>
</file>

<file path=ppt/slides/_rels/slide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113.png"/><Relationship Id="rId5" Type="http://schemas.openxmlformats.org/officeDocument/2006/relationships/image" Target="../media/image2.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2.xml"/><Relationship Id="rId5" Type="http://schemas.openxmlformats.org/officeDocument/2006/relationships/image" Target="../media/image118.png"/><Relationship Id="rId4" Type="http://schemas.openxmlformats.org/officeDocument/2006/relationships/image" Target="../media/image117.png"/></Relationships>
</file>

<file path=ppt/slides/_rels/slide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2.xml"/><Relationship Id="rId5" Type="http://schemas.openxmlformats.org/officeDocument/2006/relationships/image" Target="../media/image118.png"/><Relationship Id="rId4" Type="http://schemas.openxmlformats.org/officeDocument/2006/relationships/image" Target="../media/image117.png"/></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7.png"/><Relationship Id="rId1" Type="http://schemas.openxmlformats.org/officeDocument/2006/relationships/slideLayout" Target="../slideLayouts/slideLayout1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7.png"/><Relationship Id="rId1" Type="http://schemas.openxmlformats.org/officeDocument/2006/relationships/slideLayout" Target="../slideLayouts/slideLayout1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126.png"/></Relationships>
</file>

<file path=ppt/slides/_rels/slide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126.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126.png"/></Relationships>
</file>

<file path=ppt/slides/_rels/slide6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126.png"/></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image" Target="../media/image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i!! Data Science is Cool – Hitchhikers Guide from Noob to Data Scientist">
            <a:extLst>
              <a:ext uri="{FF2B5EF4-FFF2-40B4-BE49-F238E27FC236}">
                <a16:creationId xmlns:a16="http://schemas.microsoft.com/office/drawing/2014/main" id="{EADB3F62-66B9-4EE2-A40F-24665B2FD55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3" name="副标题 2"/>
          <p:cNvSpPr>
            <a:spLocks noGrp="1"/>
          </p:cNvSpPr>
          <p:nvPr>
            <p:ph type="subTitle" idx="1"/>
          </p:nvPr>
        </p:nvSpPr>
        <p:spPr>
          <a:xfrm>
            <a:off x="3361912" y="3607825"/>
            <a:ext cx="5468175" cy="2197529"/>
          </a:xfrm>
        </p:spPr>
        <p:txBody>
          <a:bodyPr>
            <a:normAutofit fontScale="92500" lnSpcReduction="10000"/>
          </a:bodyPr>
          <a:lstStyle/>
          <a:p>
            <a:pP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汤臣薇</a:t>
            </a:r>
          </a:p>
          <a:p>
            <a:pPr>
              <a:lnSpc>
                <a:spcPct val="150000"/>
              </a:lnSpc>
            </a:pP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tangchenwei@scu.edu.cn</a:t>
            </a:r>
          </a:p>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四川大学计算机学院（软件学院）</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数据智能与计算艺术实验室</a:t>
            </a:r>
          </a:p>
          <a:p>
            <a:pPr>
              <a:lnSpc>
                <a:spcPct val="150000"/>
              </a:lnSpc>
            </a:pP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617759" y="275143"/>
            <a:ext cx="3986989"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sp>
        <p:nvSpPr>
          <p:cNvPr id="2" name="标题 1"/>
          <p:cNvSpPr>
            <a:spLocks noGrp="1"/>
          </p:cNvSpPr>
          <p:nvPr>
            <p:ph type="ctrTitle"/>
          </p:nvPr>
        </p:nvSpPr>
        <p:spPr>
          <a:xfrm>
            <a:off x="1736350" y="1647432"/>
            <a:ext cx="8577060" cy="1425921"/>
          </a:xfrm>
        </p:spPr>
        <p:txBody>
          <a:bodyPr>
            <a:normAutofit/>
          </a:bodyPr>
          <a:lstStyle/>
          <a:p>
            <a:r>
              <a:rPr lang="zh-CN" altLang="en-US" sz="7200" b="1" dirty="0">
                <a:latin typeface="Times New Roman" panose="02020603050405020304" pitchFamily="18" charset="0"/>
                <a:ea typeface="Segoe UI Black" panose="020B0A02040204020203" pitchFamily="34" charset="0"/>
                <a:cs typeface="Times New Roman" panose="02020603050405020304" pitchFamily="18" charset="0"/>
              </a:rPr>
              <a:t>数据科学引论</a:t>
            </a:r>
            <a:endParaRPr lang="zh-CN" altLang="en-US" sz="7200" b="1"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2682240" y="3073353"/>
            <a:ext cx="6685280" cy="0"/>
          </a:xfrm>
          <a:prstGeom prst="line">
            <a:avLst/>
          </a:prstGeom>
          <a:ln w="38100">
            <a:gradFill flip="none" rotWithShape="1">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0079F0AC-A617-4A90-8180-769B2E3B6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p:blipFill>
        <p:spPr>
          <a:xfrm>
            <a:off x="106332" y="77424"/>
            <a:ext cx="687156" cy="857103"/>
          </a:xfrm>
          <a:prstGeom prst="rect">
            <a:avLst/>
          </a:prstGeom>
        </p:spPr>
      </p:pic>
      <p:sp>
        <p:nvSpPr>
          <p:cNvPr id="10" name="灯片编号占位符 9">
            <a:extLst>
              <a:ext uri="{FF2B5EF4-FFF2-40B4-BE49-F238E27FC236}">
                <a16:creationId xmlns:a16="http://schemas.microsoft.com/office/drawing/2014/main" id="{A2324D8B-9D42-40A4-B417-8BEBC6C83B84}"/>
              </a:ext>
            </a:extLst>
          </p:cNvPr>
          <p:cNvSpPr>
            <a:spLocks noGrp="1"/>
          </p:cNvSpPr>
          <p:nvPr>
            <p:ph type="sldNum" sz="quarter" idx="12"/>
          </p:nvPr>
        </p:nvSpPr>
        <p:spPr/>
        <p:txBody>
          <a:bodyPr/>
          <a:lstStyle/>
          <a:p>
            <a:fld id="{0D4EF626-F2E7-47E8-A3E5-EAE9C4555C6D}" type="slidenum">
              <a:rPr lang="zh-CN" altLang="en-US" smtClean="0"/>
              <a:t>1</a:t>
            </a:fld>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2,290 BEST Stopwatch 1 Minute IMAGES, STOCK PHOTOS &amp;amp; VECTORS | Adobe Stock">
            <a:extLst>
              <a:ext uri="{FF2B5EF4-FFF2-40B4-BE49-F238E27FC236}">
                <a16:creationId xmlns:a16="http://schemas.microsoft.com/office/drawing/2014/main" id="{2FFC70E7-534C-4977-8509-D4B202CBBD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33" t="11011" r="11978" b="9842"/>
          <a:stretch/>
        </p:blipFill>
        <p:spPr bwMode="auto">
          <a:xfrm>
            <a:off x="2833261" y="3978224"/>
            <a:ext cx="1609226" cy="1696216"/>
          </a:xfrm>
          <a:prstGeom prst="ellipse">
            <a:avLst/>
          </a:prstGeom>
          <a:noFill/>
          <a:extLst>
            <a:ext uri="{909E8E84-426E-40DD-AFC4-6F175D3DCCD1}">
              <a14:hiddenFill xmlns:a14="http://schemas.microsoft.com/office/drawing/2010/main">
                <a:solidFill>
                  <a:srgbClr val="FFFFFF"/>
                </a:solidFill>
              </a14:hiddenFill>
            </a:ext>
          </a:extLst>
        </p:spPr>
      </p:pic>
      <p:sp>
        <p:nvSpPr>
          <p:cNvPr id="12" name="圆角矩形 21">
            <a:extLst>
              <a:ext uri="{FF2B5EF4-FFF2-40B4-BE49-F238E27FC236}">
                <a16:creationId xmlns:a16="http://schemas.microsoft.com/office/drawing/2014/main" id="{B784A642-FD81-41B9-B3EE-603AE20939BB}"/>
              </a:ext>
            </a:extLst>
          </p:cNvPr>
          <p:cNvSpPr/>
          <p:nvPr/>
        </p:nvSpPr>
        <p:spPr>
          <a:xfrm>
            <a:off x="1081268" y="2765085"/>
            <a:ext cx="1096745" cy="3927092"/>
          </a:xfrm>
          <a:prstGeom prst="roundRect">
            <a:avLst/>
          </a:prstGeom>
          <a:solidFill>
            <a:schemeClr val="bg1"/>
          </a:solidFill>
          <a:ln w="28575">
            <a:solidFill>
              <a:srgbClr val="44B2C9"/>
            </a:solidFill>
          </a:ln>
        </p:spPr>
        <p:style>
          <a:lnRef idx="1">
            <a:schemeClr val="accent5"/>
          </a:lnRef>
          <a:fillRef idx="2">
            <a:schemeClr val="accent5"/>
          </a:fillRef>
          <a:effectRef idx="1">
            <a:schemeClr val="accent5"/>
          </a:effectRef>
          <a:fontRef idx="minor">
            <a:schemeClr val="dk1"/>
          </a:fontRef>
        </p:style>
        <p:txBody>
          <a:bodyPr vert="eaVert" rtlCol="0" anchor="ctr"/>
          <a:lstStyle/>
          <a:p>
            <a:pPr marL="342900" indent="-342900">
              <a:buFont typeface="Wingdings" panose="05000000000000000000" pitchFamily="2" charset="2"/>
              <a:buChar char="Ø"/>
            </a:pP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数据稍纵即逝，必须实时采集</a:t>
            </a:r>
          </a:p>
          <a:p>
            <a:pPr marL="342900" indent="-342900">
              <a:buFont typeface="Wingdings" panose="05000000000000000000" pitchFamily="2" charset="2"/>
              <a:buChar char="Ø"/>
            </a:pP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商机时不再来，必须实时应用</a:t>
            </a: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5V</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特征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——Velocity</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大数据概念</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10</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圆角矩形 8">
            <a:extLst>
              <a:ext uri="{FF2B5EF4-FFF2-40B4-BE49-F238E27FC236}">
                <a16:creationId xmlns:a16="http://schemas.microsoft.com/office/drawing/2014/main" id="{D7662C3F-4AE7-402C-B9BB-E24C11793E09}"/>
              </a:ext>
            </a:extLst>
          </p:cNvPr>
          <p:cNvSpPr/>
          <p:nvPr/>
        </p:nvSpPr>
        <p:spPr>
          <a:xfrm>
            <a:off x="2772138" y="2043513"/>
            <a:ext cx="8413329" cy="511615"/>
          </a:xfrm>
          <a:prstGeom prst="roundRect">
            <a:avLst/>
          </a:prstGeom>
          <a:solidFill>
            <a:schemeClr val="bg1"/>
          </a:solidFill>
          <a:ln>
            <a:solidFill>
              <a:srgbClr val="44B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大数据时代的数据产生速度非常</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迅速</a:t>
            </a:r>
          </a:p>
        </p:txBody>
      </p:sp>
      <p:sp>
        <p:nvSpPr>
          <p:cNvPr id="19" name="圆角矩形 3">
            <a:extLst>
              <a:ext uri="{FF2B5EF4-FFF2-40B4-BE49-F238E27FC236}">
                <a16:creationId xmlns:a16="http://schemas.microsoft.com/office/drawing/2014/main" id="{958F0A9E-99F4-4BFA-B854-E27F70AA1717}"/>
              </a:ext>
            </a:extLst>
          </p:cNvPr>
          <p:cNvSpPr/>
          <p:nvPr/>
        </p:nvSpPr>
        <p:spPr>
          <a:xfrm>
            <a:off x="2772138" y="2697970"/>
            <a:ext cx="8413329" cy="511615"/>
          </a:xfrm>
          <a:prstGeom prst="roundRect">
            <a:avLst/>
          </a:prstGeom>
          <a:solidFill>
            <a:schemeClr val="bg1"/>
          </a:solidFill>
          <a:ln>
            <a:solidFill>
              <a:srgbClr val="44B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商机时不待我，必须对生成的数据做出快速的反应（</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秒级响应</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p>
        </p:txBody>
      </p:sp>
      <p:sp>
        <p:nvSpPr>
          <p:cNvPr id="13" name="圆角矩形 16">
            <a:extLst>
              <a:ext uri="{FF2B5EF4-FFF2-40B4-BE49-F238E27FC236}">
                <a16:creationId xmlns:a16="http://schemas.microsoft.com/office/drawing/2014/main" id="{31EE9E05-DFC7-41F9-80A1-5FB2033D77DD}"/>
              </a:ext>
            </a:extLst>
          </p:cNvPr>
          <p:cNvSpPr/>
          <p:nvPr/>
        </p:nvSpPr>
        <p:spPr>
          <a:xfrm>
            <a:off x="1081269" y="1947515"/>
            <a:ext cx="1096745" cy="900000"/>
          </a:xfrm>
          <a:prstGeom prst="roundRect">
            <a:avLst/>
          </a:prstGeom>
          <a:solidFill>
            <a:srgbClr val="52C5D8"/>
          </a:solidFill>
          <a:ln w="28575">
            <a:solidFill>
              <a:srgbClr val="44B2C9"/>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Velocity</a:t>
            </a:r>
          </a:p>
          <a:p>
            <a:pPr algn="ct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时效性</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a:extLst>
              <a:ext uri="{FF2B5EF4-FFF2-40B4-BE49-F238E27FC236}">
                <a16:creationId xmlns:a16="http://schemas.microsoft.com/office/drawing/2014/main" id="{1AEE5039-22F3-4E09-8FF6-563EC1538D1B}"/>
              </a:ext>
            </a:extLst>
          </p:cNvPr>
          <p:cNvSpPr/>
          <p:nvPr/>
        </p:nvSpPr>
        <p:spPr>
          <a:xfrm>
            <a:off x="5538281" y="3482502"/>
            <a:ext cx="5572451" cy="2948484"/>
          </a:xfrm>
          <a:prstGeom prst="rect">
            <a:avLst/>
          </a:prstGeom>
          <a:solidFill>
            <a:schemeClr val="bg1"/>
          </a:solidFill>
          <a:ln>
            <a:solidFill>
              <a:srgbClr val="44B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圆角矩形 7">
            <a:extLst>
              <a:ext uri="{FF2B5EF4-FFF2-40B4-BE49-F238E27FC236}">
                <a16:creationId xmlns:a16="http://schemas.microsoft.com/office/drawing/2014/main" id="{9D68A07F-70E6-4AD0-A582-F93A69B4D4DC}"/>
              </a:ext>
            </a:extLst>
          </p:cNvPr>
          <p:cNvSpPr/>
          <p:nvPr/>
        </p:nvSpPr>
        <p:spPr>
          <a:xfrm>
            <a:off x="5861822" y="3831156"/>
            <a:ext cx="1269365" cy="881380"/>
          </a:xfrm>
          <a:prstGeom prst="roundRect">
            <a:avLst/>
          </a:prstGeom>
          <a:solidFill>
            <a:srgbClr val="CCECFF"/>
          </a:solidFill>
          <a:ln>
            <a:solidFill>
              <a:srgbClr val="44B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新浪可以产生两万条微博</a:t>
            </a:r>
          </a:p>
        </p:txBody>
      </p:sp>
      <p:sp>
        <p:nvSpPr>
          <p:cNvPr id="23" name="圆角矩形 9">
            <a:extLst>
              <a:ext uri="{FF2B5EF4-FFF2-40B4-BE49-F238E27FC236}">
                <a16:creationId xmlns:a16="http://schemas.microsoft.com/office/drawing/2014/main" id="{420E813F-8F9A-4184-8142-48F97938DF5E}"/>
              </a:ext>
            </a:extLst>
          </p:cNvPr>
          <p:cNvSpPr/>
          <p:nvPr/>
        </p:nvSpPr>
        <p:spPr>
          <a:xfrm>
            <a:off x="9590677" y="5102972"/>
            <a:ext cx="1256665" cy="1017270"/>
          </a:xfrm>
          <a:prstGeom prst="roundRect">
            <a:avLst/>
          </a:prstGeom>
          <a:solidFill>
            <a:srgbClr val="CCECFF"/>
          </a:solidFill>
          <a:ln>
            <a:solidFill>
              <a:srgbClr val="44B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百度可以发生</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90</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万次搜索</a:t>
            </a:r>
          </a:p>
        </p:txBody>
      </p:sp>
      <p:sp>
        <p:nvSpPr>
          <p:cNvPr id="24" name="圆角矩形 10">
            <a:extLst>
              <a:ext uri="{FF2B5EF4-FFF2-40B4-BE49-F238E27FC236}">
                <a16:creationId xmlns:a16="http://schemas.microsoft.com/office/drawing/2014/main" id="{F6F90601-178B-4985-B3FA-EB225E62EC31}"/>
              </a:ext>
            </a:extLst>
          </p:cNvPr>
          <p:cNvSpPr/>
          <p:nvPr/>
        </p:nvSpPr>
        <p:spPr>
          <a:xfrm>
            <a:off x="9552442" y="3782896"/>
            <a:ext cx="1282700" cy="977900"/>
          </a:xfrm>
          <a:prstGeom prst="roundRect">
            <a:avLst/>
          </a:prstGeom>
          <a:solidFill>
            <a:srgbClr val="CCECFF"/>
          </a:solidFill>
          <a:ln>
            <a:solidFill>
              <a:srgbClr val="44B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人人网可以发生</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30</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万次访问</a:t>
            </a:r>
          </a:p>
        </p:txBody>
      </p:sp>
      <p:sp>
        <p:nvSpPr>
          <p:cNvPr id="25" name="圆角矩形 11">
            <a:extLst>
              <a:ext uri="{FF2B5EF4-FFF2-40B4-BE49-F238E27FC236}">
                <a16:creationId xmlns:a16="http://schemas.microsoft.com/office/drawing/2014/main" id="{76511B88-CFBD-432D-A602-395902047F8B}"/>
              </a:ext>
            </a:extLst>
          </p:cNvPr>
          <p:cNvSpPr/>
          <p:nvPr/>
        </p:nvSpPr>
        <p:spPr>
          <a:xfrm>
            <a:off x="7694749" y="3814329"/>
            <a:ext cx="1294130" cy="915035"/>
          </a:xfrm>
          <a:prstGeom prst="roundRect">
            <a:avLst/>
          </a:prstGeom>
          <a:solidFill>
            <a:srgbClr val="CCECFF"/>
          </a:solidFill>
          <a:ln>
            <a:solidFill>
              <a:srgbClr val="44B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Twitter</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可以产生</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10</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万条推文</a:t>
            </a:r>
          </a:p>
        </p:txBody>
      </p:sp>
      <p:sp>
        <p:nvSpPr>
          <p:cNvPr id="26" name="圆角矩形 12">
            <a:extLst>
              <a:ext uri="{FF2B5EF4-FFF2-40B4-BE49-F238E27FC236}">
                <a16:creationId xmlns:a16="http://schemas.microsoft.com/office/drawing/2014/main" id="{16D7A041-90EC-4A3B-8030-00C209FDD780}"/>
              </a:ext>
            </a:extLst>
          </p:cNvPr>
          <p:cNvSpPr/>
          <p:nvPr/>
        </p:nvSpPr>
        <p:spPr>
          <a:xfrm>
            <a:off x="5861822" y="5185840"/>
            <a:ext cx="1270000" cy="851535"/>
          </a:xfrm>
          <a:prstGeom prst="roundRect">
            <a:avLst/>
          </a:prstGeom>
          <a:solidFill>
            <a:srgbClr val="CCECFF"/>
          </a:solidFill>
          <a:ln>
            <a:solidFill>
              <a:srgbClr val="44B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苹果可以下载</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4.7</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万次应用</a:t>
            </a:r>
          </a:p>
        </p:txBody>
      </p:sp>
      <p:sp>
        <p:nvSpPr>
          <p:cNvPr id="27" name="圆角矩形 13">
            <a:extLst>
              <a:ext uri="{FF2B5EF4-FFF2-40B4-BE49-F238E27FC236}">
                <a16:creationId xmlns:a16="http://schemas.microsoft.com/office/drawing/2014/main" id="{5CCE2835-A410-46BA-8A8B-3CC2141F1AB0}"/>
              </a:ext>
            </a:extLst>
          </p:cNvPr>
          <p:cNvSpPr/>
          <p:nvPr/>
        </p:nvSpPr>
        <p:spPr>
          <a:xfrm>
            <a:off x="7714184" y="5169012"/>
            <a:ext cx="1294130" cy="885190"/>
          </a:xfrm>
          <a:prstGeom prst="roundRect">
            <a:avLst/>
          </a:prstGeom>
          <a:solidFill>
            <a:srgbClr val="CCECFF"/>
          </a:solidFill>
          <a:ln>
            <a:solidFill>
              <a:srgbClr val="44B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淘宝可以卖出</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6</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万件商品</a:t>
            </a:r>
          </a:p>
        </p:txBody>
      </p:sp>
      <p:sp>
        <p:nvSpPr>
          <p:cNvPr id="28" name="虚尾箭头 15">
            <a:extLst>
              <a:ext uri="{FF2B5EF4-FFF2-40B4-BE49-F238E27FC236}">
                <a16:creationId xmlns:a16="http://schemas.microsoft.com/office/drawing/2014/main" id="{4D7FE64F-8FFA-4B6D-90BF-4EF794287CAE}"/>
              </a:ext>
            </a:extLst>
          </p:cNvPr>
          <p:cNvSpPr/>
          <p:nvPr/>
        </p:nvSpPr>
        <p:spPr>
          <a:xfrm>
            <a:off x="4753748" y="4430727"/>
            <a:ext cx="649605" cy="791210"/>
          </a:xfrm>
          <a:prstGeom prst="stripedRightArrow">
            <a:avLst/>
          </a:prstGeom>
          <a:solidFill>
            <a:srgbClr val="52C5D8"/>
          </a:solidFill>
          <a:ln>
            <a:solidFill>
              <a:srgbClr val="44B2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50478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089B222-EDBA-49CA-B4DA-7950B4D39245}"/>
              </a:ext>
            </a:extLst>
          </p:cNvPr>
          <p:cNvPicPr>
            <a:picLocks noChangeAspect="1"/>
          </p:cNvPicPr>
          <p:nvPr/>
        </p:nvPicPr>
        <p:blipFill>
          <a:blip r:embed="rId3"/>
          <a:stretch>
            <a:fillRect/>
          </a:stretch>
        </p:blipFill>
        <p:spPr>
          <a:xfrm>
            <a:off x="7013744" y="3775486"/>
            <a:ext cx="3481675" cy="2583533"/>
          </a:xfrm>
          <a:prstGeom prst="rect">
            <a:avLst/>
          </a:prstGeom>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5V</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特征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——Variety</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大数据概念</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11</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圆角矩形 8">
            <a:extLst>
              <a:ext uri="{FF2B5EF4-FFF2-40B4-BE49-F238E27FC236}">
                <a16:creationId xmlns:a16="http://schemas.microsoft.com/office/drawing/2014/main" id="{D7662C3F-4AE7-402C-B9BB-E24C11793E09}"/>
              </a:ext>
            </a:extLst>
          </p:cNvPr>
          <p:cNvSpPr/>
          <p:nvPr/>
        </p:nvSpPr>
        <p:spPr>
          <a:xfrm>
            <a:off x="2772138" y="2043513"/>
            <a:ext cx="8413329" cy="804002"/>
          </a:xfrm>
          <a:prstGeom prst="roundRect">
            <a:avLst/>
          </a:prstGeom>
          <a:solidFill>
            <a:schemeClr val="bg1"/>
          </a:solidFill>
          <a:ln>
            <a:solidFill>
              <a:srgbClr val="DEC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大数据的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数据来源众多</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，生物大数据，交通大数据，医疗大数据，金融大数据</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p>
        </p:txBody>
      </p:sp>
      <p:sp>
        <p:nvSpPr>
          <p:cNvPr id="19" name="圆角矩形 3">
            <a:extLst>
              <a:ext uri="{FF2B5EF4-FFF2-40B4-BE49-F238E27FC236}">
                <a16:creationId xmlns:a16="http://schemas.microsoft.com/office/drawing/2014/main" id="{958F0A9E-99F4-4BFA-B854-E27F70AA1717}"/>
              </a:ext>
            </a:extLst>
          </p:cNvPr>
          <p:cNvSpPr/>
          <p:nvPr/>
        </p:nvSpPr>
        <p:spPr>
          <a:xfrm>
            <a:off x="2772138" y="2974150"/>
            <a:ext cx="8413329" cy="804002"/>
          </a:xfrm>
          <a:prstGeom prst="roundRect">
            <a:avLst/>
          </a:prstGeom>
          <a:solidFill>
            <a:schemeClr val="bg1"/>
          </a:solidFill>
          <a:ln>
            <a:solidFill>
              <a:srgbClr val="DEC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大数据的数据类型丰富，包括</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结构化数据和非结构化数</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据，前者占</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10%</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，后者占</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90%</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p>
        </p:txBody>
      </p:sp>
      <p:sp>
        <p:nvSpPr>
          <p:cNvPr id="13" name="圆角矩形 16">
            <a:extLst>
              <a:ext uri="{FF2B5EF4-FFF2-40B4-BE49-F238E27FC236}">
                <a16:creationId xmlns:a16="http://schemas.microsoft.com/office/drawing/2014/main" id="{31EE9E05-DFC7-41F9-80A1-5FB2033D77DD}"/>
              </a:ext>
            </a:extLst>
          </p:cNvPr>
          <p:cNvSpPr/>
          <p:nvPr/>
        </p:nvSpPr>
        <p:spPr>
          <a:xfrm>
            <a:off x="1081269" y="1947515"/>
            <a:ext cx="1096745" cy="900000"/>
          </a:xfrm>
          <a:prstGeom prst="roundRect">
            <a:avLst/>
          </a:prstGeom>
          <a:solidFill>
            <a:srgbClr val="52C5D8"/>
          </a:solidFill>
          <a:ln w="28575">
            <a:solidFill>
              <a:srgbClr val="44B2C9"/>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Velocity</a:t>
            </a:r>
          </a:p>
          <a:p>
            <a:pPr algn="ct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时效性</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圆角矩形 23">
            <a:extLst>
              <a:ext uri="{FF2B5EF4-FFF2-40B4-BE49-F238E27FC236}">
                <a16:creationId xmlns:a16="http://schemas.microsoft.com/office/drawing/2014/main" id="{6F3E3EE5-EC36-4069-A23D-0B1E11AECC56}"/>
              </a:ext>
            </a:extLst>
          </p:cNvPr>
          <p:cNvSpPr/>
          <p:nvPr/>
        </p:nvSpPr>
        <p:spPr>
          <a:xfrm>
            <a:off x="1135900" y="2819870"/>
            <a:ext cx="987481" cy="3529050"/>
          </a:xfrm>
          <a:prstGeom prst="roundRect">
            <a:avLst/>
          </a:prstGeom>
          <a:solidFill>
            <a:schemeClr val="bg1"/>
          </a:solidFill>
          <a:ln w="28575">
            <a:solidFill>
              <a:srgbClr val="DEC83A"/>
            </a:solidFill>
          </a:ln>
        </p:spPr>
        <p:style>
          <a:lnRef idx="1">
            <a:schemeClr val="accent5"/>
          </a:lnRef>
          <a:fillRef idx="2">
            <a:schemeClr val="accent5"/>
          </a:fillRef>
          <a:effectRef idx="1">
            <a:schemeClr val="accent5"/>
          </a:effectRef>
          <a:fontRef idx="minor">
            <a:schemeClr val="dk1"/>
          </a:fontRef>
        </p:style>
        <p:txBody>
          <a:bodyPr vert="eaVert" rtlCol="0" anchor="ctr"/>
          <a:lstStyle/>
          <a:p>
            <a:pPr marL="342900" indent="-342900">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多种数据来源，内容五花八门</a:t>
            </a:r>
          </a:p>
          <a:p>
            <a:pPr marL="342900" indent="-342900">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多种数据结构，标准无法统一</a:t>
            </a:r>
          </a:p>
        </p:txBody>
      </p:sp>
      <p:sp>
        <p:nvSpPr>
          <p:cNvPr id="29" name="圆角矩形 17">
            <a:extLst>
              <a:ext uri="{FF2B5EF4-FFF2-40B4-BE49-F238E27FC236}">
                <a16:creationId xmlns:a16="http://schemas.microsoft.com/office/drawing/2014/main" id="{65312664-9DDC-4B2F-A50F-2EF50BC7B7C2}"/>
              </a:ext>
            </a:extLst>
          </p:cNvPr>
          <p:cNvSpPr/>
          <p:nvPr/>
        </p:nvSpPr>
        <p:spPr>
          <a:xfrm>
            <a:off x="1081268" y="1947515"/>
            <a:ext cx="1096746" cy="900000"/>
          </a:xfrm>
          <a:prstGeom prst="roundRect">
            <a:avLst/>
          </a:prstGeom>
          <a:solidFill>
            <a:srgbClr val="FCE019"/>
          </a:solidFill>
          <a:ln w="28575">
            <a:solidFill>
              <a:srgbClr val="DEC83A"/>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Variety</a:t>
            </a:r>
          </a:p>
          <a:p>
            <a:pPr algn="ct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多样性</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170" name="Picture 2" descr="variety-of-big-data – Cloud Data Architect">
            <a:extLst>
              <a:ext uri="{FF2B5EF4-FFF2-40B4-BE49-F238E27FC236}">
                <a16:creationId xmlns:a16="http://schemas.microsoft.com/office/drawing/2014/main" id="{5B173052-0C58-403C-BF8F-4DD74BFF51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5601" y="3790031"/>
            <a:ext cx="3592849" cy="2566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395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5V</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特征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——Value</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大数据概念</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12</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圆角矩形 8">
            <a:extLst>
              <a:ext uri="{FF2B5EF4-FFF2-40B4-BE49-F238E27FC236}">
                <a16:creationId xmlns:a16="http://schemas.microsoft.com/office/drawing/2014/main" id="{D7662C3F-4AE7-402C-B9BB-E24C11793E09}"/>
              </a:ext>
            </a:extLst>
          </p:cNvPr>
          <p:cNvSpPr/>
          <p:nvPr/>
        </p:nvSpPr>
        <p:spPr>
          <a:xfrm>
            <a:off x="2772138" y="2043513"/>
            <a:ext cx="8413329" cy="804002"/>
          </a:xfrm>
          <a:prstGeom prst="roundRect">
            <a:avLst/>
          </a:prstGeom>
          <a:solidFill>
            <a:schemeClr val="bg1"/>
          </a:solidFill>
          <a:ln>
            <a:solidFill>
              <a:srgbClr val="00A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大数据虽然看起来很美，但是它的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价值密度</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却远远</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低</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于传统关系库中的那些数据</a:t>
            </a:r>
          </a:p>
        </p:txBody>
      </p:sp>
      <p:sp>
        <p:nvSpPr>
          <p:cNvPr id="19" name="圆角矩形 3">
            <a:extLst>
              <a:ext uri="{FF2B5EF4-FFF2-40B4-BE49-F238E27FC236}">
                <a16:creationId xmlns:a16="http://schemas.microsoft.com/office/drawing/2014/main" id="{958F0A9E-99F4-4BFA-B854-E27F70AA1717}"/>
              </a:ext>
            </a:extLst>
          </p:cNvPr>
          <p:cNvSpPr/>
          <p:nvPr/>
        </p:nvSpPr>
        <p:spPr>
          <a:xfrm>
            <a:off x="2772138" y="2974150"/>
            <a:ext cx="8413329" cy="804002"/>
          </a:xfrm>
          <a:prstGeom prst="roundRect">
            <a:avLst/>
          </a:prstGeom>
          <a:solidFill>
            <a:schemeClr val="bg1"/>
          </a:solidFill>
          <a:ln>
            <a:solidFill>
              <a:srgbClr val="00A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价值密度低</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是大数据又一重要特征，比如视频监控中，一大段视频只有那么几秒钟是有用的数据。</a:t>
            </a:r>
          </a:p>
        </p:txBody>
      </p:sp>
      <p:sp>
        <p:nvSpPr>
          <p:cNvPr id="13" name="圆角矩形 16">
            <a:extLst>
              <a:ext uri="{FF2B5EF4-FFF2-40B4-BE49-F238E27FC236}">
                <a16:creationId xmlns:a16="http://schemas.microsoft.com/office/drawing/2014/main" id="{31EE9E05-DFC7-41F9-80A1-5FB2033D77DD}"/>
              </a:ext>
            </a:extLst>
          </p:cNvPr>
          <p:cNvSpPr/>
          <p:nvPr/>
        </p:nvSpPr>
        <p:spPr>
          <a:xfrm>
            <a:off x="1081269" y="1947515"/>
            <a:ext cx="1096745" cy="900000"/>
          </a:xfrm>
          <a:prstGeom prst="roundRect">
            <a:avLst/>
          </a:prstGeom>
          <a:solidFill>
            <a:srgbClr val="52C5D8"/>
          </a:solidFill>
          <a:ln w="28575">
            <a:solidFill>
              <a:srgbClr val="44B2C9"/>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Velocity</a:t>
            </a:r>
          </a:p>
          <a:p>
            <a:pPr algn="ct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时效性</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圆角矩形 17">
            <a:extLst>
              <a:ext uri="{FF2B5EF4-FFF2-40B4-BE49-F238E27FC236}">
                <a16:creationId xmlns:a16="http://schemas.microsoft.com/office/drawing/2014/main" id="{65312664-9DDC-4B2F-A50F-2EF50BC7B7C2}"/>
              </a:ext>
            </a:extLst>
          </p:cNvPr>
          <p:cNvSpPr/>
          <p:nvPr/>
        </p:nvSpPr>
        <p:spPr>
          <a:xfrm>
            <a:off x="1081268" y="1947515"/>
            <a:ext cx="1096746" cy="900000"/>
          </a:xfrm>
          <a:prstGeom prst="roundRect">
            <a:avLst/>
          </a:prstGeom>
          <a:solidFill>
            <a:srgbClr val="FCE019"/>
          </a:solidFill>
          <a:ln w="28575">
            <a:solidFill>
              <a:srgbClr val="DEC83A"/>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Variety</a:t>
            </a:r>
          </a:p>
          <a:p>
            <a:pPr algn="ct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多样性</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圆角矩形 22">
            <a:extLst>
              <a:ext uri="{FF2B5EF4-FFF2-40B4-BE49-F238E27FC236}">
                <a16:creationId xmlns:a16="http://schemas.microsoft.com/office/drawing/2014/main" id="{61B6CE41-766F-4FBC-891A-85F05A3D719D}"/>
              </a:ext>
            </a:extLst>
          </p:cNvPr>
          <p:cNvSpPr/>
          <p:nvPr/>
        </p:nvSpPr>
        <p:spPr>
          <a:xfrm>
            <a:off x="1135900" y="2850740"/>
            <a:ext cx="987481" cy="3284171"/>
          </a:xfrm>
          <a:prstGeom prst="roundRect">
            <a:avLst/>
          </a:prstGeom>
          <a:solidFill>
            <a:schemeClr val="bg1"/>
          </a:solidFill>
          <a:ln w="28575">
            <a:solidFill>
              <a:srgbClr val="00AE4C"/>
            </a:solidFill>
          </a:ln>
        </p:spPr>
        <p:style>
          <a:lnRef idx="1">
            <a:schemeClr val="accent5"/>
          </a:lnRef>
          <a:fillRef idx="2">
            <a:schemeClr val="accent5"/>
          </a:fillRef>
          <a:effectRef idx="1">
            <a:schemeClr val="accent5"/>
          </a:effectRef>
          <a:fontRef idx="minor">
            <a:schemeClr val="dk1"/>
          </a:fontRef>
        </p:style>
        <p:txBody>
          <a:bodyPr vert="eaVert" rtlCol="0" anchor="ctr"/>
          <a:lstStyle/>
          <a:p>
            <a:pPr marL="342900" indent="-342900">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分析造成</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结果</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原因</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价值密度低，商业价值高</a:t>
            </a:r>
          </a:p>
        </p:txBody>
      </p:sp>
      <p:sp>
        <p:nvSpPr>
          <p:cNvPr id="22" name="圆角矩形 18">
            <a:extLst>
              <a:ext uri="{FF2B5EF4-FFF2-40B4-BE49-F238E27FC236}">
                <a16:creationId xmlns:a16="http://schemas.microsoft.com/office/drawing/2014/main" id="{3EF1A521-1B91-488E-AA49-9492800E9FFE}"/>
              </a:ext>
            </a:extLst>
          </p:cNvPr>
          <p:cNvSpPr/>
          <p:nvPr/>
        </p:nvSpPr>
        <p:spPr>
          <a:xfrm>
            <a:off x="1081268" y="1947515"/>
            <a:ext cx="1096746" cy="900000"/>
          </a:xfrm>
          <a:prstGeom prst="roundRect">
            <a:avLst/>
          </a:prstGeom>
          <a:solidFill>
            <a:srgbClr val="A3ED65"/>
          </a:solidFill>
          <a:ln w="28575">
            <a:solidFill>
              <a:srgbClr val="00AE4C"/>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Value</a:t>
            </a:r>
          </a:p>
          <a:p>
            <a:pPr algn="ct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大价值</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194" name="Picture 2" descr="Moovly l Youtube Video Ad Maker I Create Pro Videos Online">
            <a:extLst>
              <a:ext uri="{FF2B5EF4-FFF2-40B4-BE49-F238E27FC236}">
                <a16:creationId xmlns:a16="http://schemas.microsoft.com/office/drawing/2014/main" id="{65B6DB7E-D541-401E-B77D-F112D05D0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6453" y="3685410"/>
            <a:ext cx="3284171" cy="3284171"/>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019B69DF-970F-4DF2-BA64-549D81EF603E}"/>
              </a:ext>
            </a:extLst>
          </p:cNvPr>
          <p:cNvPicPr>
            <a:picLocks noChangeAspect="1"/>
          </p:cNvPicPr>
          <p:nvPr/>
        </p:nvPicPr>
        <p:blipFill>
          <a:blip r:embed="rId4"/>
          <a:stretch>
            <a:fillRect/>
          </a:stretch>
        </p:blipFill>
        <p:spPr>
          <a:xfrm>
            <a:off x="3062551" y="4066917"/>
            <a:ext cx="3453564" cy="2353080"/>
          </a:xfrm>
          <a:prstGeom prst="rect">
            <a:avLst/>
          </a:prstGeom>
        </p:spPr>
      </p:pic>
    </p:spTree>
    <p:extLst>
      <p:ext uri="{BB962C8B-B14F-4D97-AF65-F5344CB8AC3E}">
        <p14:creationId xmlns:p14="http://schemas.microsoft.com/office/powerpoint/2010/main" val="1086161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Use of real-world data important for improving medicine safety - EPM  Magazine">
            <a:extLst>
              <a:ext uri="{FF2B5EF4-FFF2-40B4-BE49-F238E27FC236}">
                <a16:creationId xmlns:a16="http://schemas.microsoft.com/office/drawing/2014/main" id="{7C6ACFC3-FD90-4233-A942-2CA5F9594E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44" r="4384"/>
          <a:stretch/>
        </p:blipFill>
        <p:spPr bwMode="auto">
          <a:xfrm>
            <a:off x="2772139" y="3904598"/>
            <a:ext cx="4189814" cy="2594878"/>
          </a:xfrm>
          <a:prstGeom prst="rect">
            <a:avLst/>
          </a:prstGeom>
          <a:noFill/>
          <a:extLst>
            <a:ext uri="{909E8E84-426E-40DD-AFC4-6F175D3DCCD1}">
              <a14:hiddenFill xmlns:a14="http://schemas.microsoft.com/office/drawing/2010/main">
                <a:solidFill>
                  <a:srgbClr val="FFFFFF"/>
                </a:solidFill>
              </a14:hiddenFill>
            </a:ext>
          </a:extLst>
        </p:spPr>
      </p:pic>
      <p:sp>
        <p:nvSpPr>
          <p:cNvPr id="21" name="圆角矩形 20">
            <a:extLst>
              <a:ext uri="{FF2B5EF4-FFF2-40B4-BE49-F238E27FC236}">
                <a16:creationId xmlns:a16="http://schemas.microsoft.com/office/drawing/2014/main" id="{7F481FE6-3375-4C71-A974-6FB32A934228}"/>
              </a:ext>
            </a:extLst>
          </p:cNvPr>
          <p:cNvSpPr/>
          <p:nvPr/>
        </p:nvSpPr>
        <p:spPr>
          <a:xfrm>
            <a:off x="1135900" y="2850739"/>
            <a:ext cx="987481" cy="3284171"/>
          </a:xfrm>
          <a:prstGeom prst="roundRect">
            <a:avLst/>
          </a:prstGeom>
          <a:solidFill>
            <a:schemeClr val="bg1"/>
          </a:solidFill>
          <a:ln w="28575">
            <a:solidFill>
              <a:srgbClr val="9A3EC5"/>
            </a:solidFill>
          </a:ln>
        </p:spPr>
        <p:style>
          <a:lnRef idx="1">
            <a:schemeClr val="accent5"/>
          </a:lnRef>
          <a:fillRef idx="2">
            <a:schemeClr val="accent5"/>
          </a:fillRef>
          <a:effectRef idx="1">
            <a:schemeClr val="accent5"/>
          </a:effectRef>
          <a:fontRef idx="minor">
            <a:schemeClr val="dk1"/>
          </a:fontRef>
        </p:style>
        <p:txBody>
          <a:bodyPr vert="eaVert" rtlCol="0" anchor="ctr"/>
          <a:lstStyle/>
          <a:p>
            <a:pPr marL="342900" indent="-342900">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数据准确性和可信赖度</a:t>
            </a:r>
            <a:endPar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数据质量</a:t>
            </a: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5V</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特征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——Value</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大数据概念</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13</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圆角矩形 8">
            <a:extLst>
              <a:ext uri="{FF2B5EF4-FFF2-40B4-BE49-F238E27FC236}">
                <a16:creationId xmlns:a16="http://schemas.microsoft.com/office/drawing/2014/main" id="{D7662C3F-4AE7-402C-B9BB-E24C11793E09}"/>
              </a:ext>
            </a:extLst>
          </p:cNvPr>
          <p:cNvSpPr/>
          <p:nvPr/>
        </p:nvSpPr>
        <p:spPr>
          <a:xfrm>
            <a:off x="2772138" y="2043513"/>
            <a:ext cx="8413329" cy="804002"/>
          </a:xfrm>
          <a:prstGeom prst="roundRect">
            <a:avLst/>
          </a:prstGeom>
          <a:solidFill>
            <a:schemeClr val="bg1"/>
          </a:solidFill>
          <a:ln>
            <a:solidFill>
              <a:srgbClr val="9A3E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大数据中的内容是与</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真实世界</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中的发生息息相关的，要保证数据的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准确性和可信赖度</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p>
        </p:txBody>
      </p:sp>
      <p:sp>
        <p:nvSpPr>
          <p:cNvPr id="19" name="圆角矩形 3">
            <a:extLst>
              <a:ext uri="{FF2B5EF4-FFF2-40B4-BE49-F238E27FC236}">
                <a16:creationId xmlns:a16="http://schemas.microsoft.com/office/drawing/2014/main" id="{958F0A9E-99F4-4BFA-B854-E27F70AA1717}"/>
              </a:ext>
            </a:extLst>
          </p:cNvPr>
          <p:cNvSpPr/>
          <p:nvPr/>
        </p:nvSpPr>
        <p:spPr>
          <a:xfrm>
            <a:off x="2772138" y="2974150"/>
            <a:ext cx="8413329" cy="804002"/>
          </a:xfrm>
          <a:prstGeom prst="roundRect">
            <a:avLst/>
          </a:prstGeom>
          <a:solidFill>
            <a:schemeClr val="bg1"/>
          </a:solidFill>
          <a:ln>
            <a:solidFill>
              <a:srgbClr val="9A3E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研究大数据就是从庞大的网络数据中提取出能够</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解释和预测现实</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事件的过程。</a:t>
            </a:r>
          </a:p>
        </p:txBody>
      </p:sp>
      <p:sp>
        <p:nvSpPr>
          <p:cNvPr id="13" name="圆角矩形 16">
            <a:extLst>
              <a:ext uri="{FF2B5EF4-FFF2-40B4-BE49-F238E27FC236}">
                <a16:creationId xmlns:a16="http://schemas.microsoft.com/office/drawing/2014/main" id="{31EE9E05-DFC7-41F9-80A1-5FB2033D77DD}"/>
              </a:ext>
            </a:extLst>
          </p:cNvPr>
          <p:cNvSpPr/>
          <p:nvPr/>
        </p:nvSpPr>
        <p:spPr>
          <a:xfrm>
            <a:off x="1081269" y="1947515"/>
            <a:ext cx="1096745" cy="900000"/>
          </a:xfrm>
          <a:prstGeom prst="roundRect">
            <a:avLst/>
          </a:prstGeom>
          <a:solidFill>
            <a:srgbClr val="52C5D8"/>
          </a:solidFill>
          <a:ln w="28575">
            <a:solidFill>
              <a:srgbClr val="44B2C9"/>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Velocity</a:t>
            </a:r>
          </a:p>
          <a:p>
            <a:pPr algn="ct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时效性</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圆角矩形 17">
            <a:extLst>
              <a:ext uri="{FF2B5EF4-FFF2-40B4-BE49-F238E27FC236}">
                <a16:creationId xmlns:a16="http://schemas.microsoft.com/office/drawing/2014/main" id="{65312664-9DDC-4B2F-A50F-2EF50BC7B7C2}"/>
              </a:ext>
            </a:extLst>
          </p:cNvPr>
          <p:cNvSpPr/>
          <p:nvPr/>
        </p:nvSpPr>
        <p:spPr>
          <a:xfrm>
            <a:off x="1081268" y="1947515"/>
            <a:ext cx="1096746" cy="900000"/>
          </a:xfrm>
          <a:prstGeom prst="roundRect">
            <a:avLst/>
          </a:prstGeom>
          <a:solidFill>
            <a:srgbClr val="FCE019"/>
          </a:solidFill>
          <a:ln w="28575">
            <a:solidFill>
              <a:srgbClr val="DEC83A"/>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Variety</a:t>
            </a:r>
          </a:p>
          <a:p>
            <a:pPr algn="ct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多样性</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圆角矩形 18">
            <a:extLst>
              <a:ext uri="{FF2B5EF4-FFF2-40B4-BE49-F238E27FC236}">
                <a16:creationId xmlns:a16="http://schemas.microsoft.com/office/drawing/2014/main" id="{3EF1A521-1B91-488E-AA49-9492800E9FFE}"/>
              </a:ext>
            </a:extLst>
          </p:cNvPr>
          <p:cNvSpPr/>
          <p:nvPr/>
        </p:nvSpPr>
        <p:spPr>
          <a:xfrm>
            <a:off x="1081268" y="1947515"/>
            <a:ext cx="1096746" cy="900000"/>
          </a:xfrm>
          <a:prstGeom prst="roundRect">
            <a:avLst/>
          </a:prstGeom>
          <a:solidFill>
            <a:srgbClr val="A3ED65"/>
          </a:solidFill>
          <a:ln w="28575">
            <a:solidFill>
              <a:srgbClr val="00AE4C"/>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Value</a:t>
            </a:r>
          </a:p>
          <a:p>
            <a:pPr algn="ct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大价值</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圆角矩形 15">
            <a:extLst>
              <a:ext uri="{FF2B5EF4-FFF2-40B4-BE49-F238E27FC236}">
                <a16:creationId xmlns:a16="http://schemas.microsoft.com/office/drawing/2014/main" id="{F80E67E7-51CD-47CE-B987-9ACCA264641D}"/>
              </a:ext>
            </a:extLst>
          </p:cNvPr>
          <p:cNvSpPr/>
          <p:nvPr/>
        </p:nvSpPr>
        <p:spPr>
          <a:xfrm>
            <a:off x="1081268" y="1944290"/>
            <a:ext cx="1096745" cy="900000"/>
          </a:xfrm>
          <a:prstGeom prst="roundRect">
            <a:avLst/>
          </a:prstGeom>
          <a:solidFill>
            <a:srgbClr val="DE6CFC"/>
          </a:solidFill>
          <a:ln w="28575">
            <a:solidFill>
              <a:srgbClr val="9A3EC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Veracity</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准确性</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218" name="Picture 2" descr="VERACITY: Synonyms and Related Words. What is Another Word for VERACITY? -  GrammarTOP.com">
            <a:extLst>
              <a:ext uri="{FF2B5EF4-FFF2-40B4-BE49-F238E27FC236}">
                <a16:creationId xmlns:a16="http://schemas.microsoft.com/office/drawing/2014/main" id="{8263F3CA-0D79-421D-ABAD-161B0AF0D8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14" t="27372" r="24106" b="26304"/>
          <a:stretch/>
        </p:blipFill>
        <p:spPr bwMode="auto">
          <a:xfrm>
            <a:off x="7130285" y="4079912"/>
            <a:ext cx="4055182" cy="2276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506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5V</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特征</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大数据概念</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14</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 name="组合 1">
            <a:extLst>
              <a:ext uri="{FF2B5EF4-FFF2-40B4-BE49-F238E27FC236}">
                <a16:creationId xmlns:a16="http://schemas.microsoft.com/office/drawing/2014/main" id="{A8DA4EE1-69DE-4758-AB24-E2A50C941FE3}"/>
              </a:ext>
            </a:extLst>
          </p:cNvPr>
          <p:cNvGrpSpPr/>
          <p:nvPr/>
        </p:nvGrpSpPr>
        <p:grpSpPr>
          <a:xfrm>
            <a:off x="1567975" y="1885351"/>
            <a:ext cx="2452133" cy="612000"/>
            <a:chOff x="1095221" y="1944653"/>
            <a:chExt cx="2452133" cy="720000"/>
          </a:xfrm>
        </p:grpSpPr>
        <p:sp>
          <p:nvSpPr>
            <p:cNvPr id="43" name="圆角矩形 20">
              <a:extLst>
                <a:ext uri="{FF2B5EF4-FFF2-40B4-BE49-F238E27FC236}">
                  <a16:creationId xmlns:a16="http://schemas.microsoft.com/office/drawing/2014/main" id="{998BBBFB-EC17-4815-AF9B-256CFE14F9FD}"/>
                </a:ext>
              </a:extLst>
            </p:cNvPr>
            <p:cNvSpPr/>
            <p:nvPr/>
          </p:nvSpPr>
          <p:spPr>
            <a:xfrm>
              <a:off x="2342558" y="2069752"/>
              <a:ext cx="1204796" cy="504000"/>
            </a:xfrm>
            <a:prstGeom prst="roundRect">
              <a:avLst/>
            </a:prstGeom>
            <a:solidFill>
              <a:schemeClr val="bg1"/>
            </a:solidFill>
            <a:ln w="28575">
              <a:solidFill>
                <a:srgbClr val="FB535E"/>
              </a:solidFill>
            </a:ln>
          </p:spPr>
          <p:style>
            <a:lnRef idx="1">
              <a:schemeClr val="accent5"/>
            </a:lnRef>
            <a:fillRef idx="2">
              <a:schemeClr val="accent5"/>
            </a:fillRef>
            <a:effectRef idx="1">
              <a:schemeClr val="accent5"/>
            </a:effectRef>
            <a:fontRef idx="minor">
              <a:schemeClr val="dk1"/>
            </a:fontRef>
          </p:style>
          <p:txBody>
            <a:bodyPr rtlCol="0" anchor="ctr"/>
            <a:lstStyle/>
            <a:p>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体量浩大</a:t>
              </a:r>
            </a:p>
          </p:txBody>
        </p:sp>
        <p:sp>
          <p:nvSpPr>
            <p:cNvPr id="44" name="圆角矩形 15">
              <a:extLst>
                <a:ext uri="{FF2B5EF4-FFF2-40B4-BE49-F238E27FC236}">
                  <a16:creationId xmlns:a16="http://schemas.microsoft.com/office/drawing/2014/main" id="{7893AC79-F62E-4641-B8C4-A5330B3BC4A3}"/>
                </a:ext>
              </a:extLst>
            </p:cNvPr>
            <p:cNvSpPr/>
            <p:nvPr/>
          </p:nvSpPr>
          <p:spPr>
            <a:xfrm>
              <a:off x="1095221" y="1944653"/>
              <a:ext cx="1283569" cy="720000"/>
            </a:xfrm>
            <a:prstGeom prst="roundRect">
              <a:avLst/>
            </a:prstGeom>
            <a:solidFill>
              <a:srgbClr val="F75EA2"/>
            </a:solidFill>
            <a:ln w="28575">
              <a:solidFill>
                <a:srgbClr val="FB535E"/>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Volume</a:t>
              </a:r>
            </a:p>
            <a:p>
              <a:pPr algn="ct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大体量</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 name="组合 2">
            <a:extLst>
              <a:ext uri="{FF2B5EF4-FFF2-40B4-BE49-F238E27FC236}">
                <a16:creationId xmlns:a16="http://schemas.microsoft.com/office/drawing/2014/main" id="{0D22423D-7F72-4824-9A1A-916DDF026193}"/>
              </a:ext>
            </a:extLst>
          </p:cNvPr>
          <p:cNvGrpSpPr/>
          <p:nvPr/>
        </p:nvGrpSpPr>
        <p:grpSpPr>
          <a:xfrm>
            <a:off x="1567975" y="2683617"/>
            <a:ext cx="2452133" cy="612000"/>
            <a:chOff x="1094562" y="2959030"/>
            <a:chExt cx="2452133" cy="720000"/>
          </a:xfrm>
        </p:grpSpPr>
        <p:sp>
          <p:nvSpPr>
            <p:cNvPr id="42" name="圆角矩形 21">
              <a:extLst>
                <a:ext uri="{FF2B5EF4-FFF2-40B4-BE49-F238E27FC236}">
                  <a16:creationId xmlns:a16="http://schemas.microsoft.com/office/drawing/2014/main" id="{85185F73-96B0-4736-B4B7-45B4B0BCE178}"/>
                </a:ext>
              </a:extLst>
            </p:cNvPr>
            <p:cNvSpPr/>
            <p:nvPr/>
          </p:nvSpPr>
          <p:spPr>
            <a:xfrm>
              <a:off x="2341898" y="3069427"/>
              <a:ext cx="1204797" cy="504000"/>
            </a:xfrm>
            <a:prstGeom prst="roundRect">
              <a:avLst/>
            </a:prstGeom>
            <a:solidFill>
              <a:schemeClr val="bg1"/>
            </a:solidFill>
            <a:ln w="28575">
              <a:solidFill>
                <a:srgbClr val="44B2C9"/>
              </a:solidFill>
            </a:ln>
          </p:spPr>
          <p:style>
            <a:lnRef idx="1">
              <a:schemeClr val="accent5"/>
            </a:lnRef>
            <a:fillRef idx="2">
              <a:schemeClr val="accent5"/>
            </a:fillRef>
            <a:effectRef idx="1">
              <a:schemeClr val="accent5"/>
            </a:effectRef>
            <a:fontRef idx="minor">
              <a:schemeClr val="dk1"/>
            </a:fontRef>
          </p:style>
          <p:txBody>
            <a:bodyPr rtlCol="0" anchor="ctr"/>
            <a:lstStyle/>
            <a:p>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快速生成</a:t>
              </a:r>
            </a:p>
          </p:txBody>
        </p:sp>
        <p:sp>
          <p:nvSpPr>
            <p:cNvPr id="45" name="圆角矩形 16">
              <a:extLst>
                <a:ext uri="{FF2B5EF4-FFF2-40B4-BE49-F238E27FC236}">
                  <a16:creationId xmlns:a16="http://schemas.microsoft.com/office/drawing/2014/main" id="{C46DC183-3364-456E-BED3-9EA82806B08C}"/>
                </a:ext>
              </a:extLst>
            </p:cNvPr>
            <p:cNvSpPr/>
            <p:nvPr/>
          </p:nvSpPr>
          <p:spPr>
            <a:xfrm>
              <a:off x="1094562" y="2959030"/>
              <a:ext cx="1283569" cy="720000"/>
            </a:xfrm>
            <a:prstGeom prst="roundRect">
              <a:avLst/>
            </a:prstGeom>
            <a:solidFill>
              <a:srgbClr val="52C5D8"/>
            </a:solidFill>
            <a:ln w="28575">
              <a:solidFill>
                <a:srgbClr val="44B2C9"/>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Velocity</a:t>
              </a:r>
            </a:p>
            <a:p>
              <a:pPr algn="ct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时效性</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 name="组合 3">
            <a:extLst>
              <a:ext uri="{FF2B5EF4-FFF2-40B4-BE49-F238E27FC236}">
                <a16:creationId xmlns:a16="http://schemas.microsoft.com/office/drawing/2014/main" id="{89602BCE-A59F-4C23-8483-952A5B5F78BC}"/>
              </a:ext>
            </a:extLst>
          </p:cNvPr>
          <p:cNvGrpSpPr/>
          <p:nvPr/>
        </p:nvGrpSpPr>
        <p:grpSpPr>
          <a:xfrm>
            <a:off x="1567975" y="3481883"/>
            <a:ext cx="2450712" cy="612000"/>
            <a:chOff x="1095983" y="3943803"/>
            <a:chExt cx="2450712" cy="720000"/>
          </a:xfrm>
        </p:grpSpPr>
        <p:sp>
          <p:nvSpPr>
            <p:cNvPr id="41" name="圆角矩形 23">
              <a:extLst>
                <a:ext uri="{FF2B5EF4-FFF2-40B4-BE49-F238E27FC236}">
                  <a16:creationId xmlns:a16="http://schemas.microsoft.com/office/drawing/2014/main" id="{F6F0E16D-9387-4F6A-932F-77D7C3A839D0}"/>
                </a:ext>
              </a:extLst>
            </p:cNvPr>
            <p:cNvSpPr/>
            <p:nvPr/>
          </p:nvSpPr>
          <p:spPr>
            <a:xfrm>
              <a:off x="2341898" y="4032206"/>
              <a:ext cx="1204797" cy="504000"/>
            </a:xfrm>
            <a:prstGeom prst="roundRect">
              <a:avLst/>
            </a:prstGeom>
            <a:solidFill>
              <a:schemeClr val="bg1"/>
            </a:solidFill>
            <a:ln w="28575">
              <a:solidFill>
                <a:srgbClr val="DEC83A"/>
              </a:solidFill>
            </a:ln>
          </p:spPr>
          <p:style>
            <a:lnRef idx="1">
              <a:schemeClr val="accent5"/>
            </a:lnRef>
            <a:fillRef idx="2">
              <a:schemeClr val="accent5"/>
            </a:fillRef>
            <a:effectRef idx="1">
              <a:schemeClr val="accent5"/>
            </a:effectRef>
            <a:fontRef idx="minor">
              <a:schemeClr val="dk1"/>
            </a:fontRef>
          </p:style>
          <p:txBody>
            <a:bodyPr rtlCol="0" anchor="ctr"/>
            <a:lstStyle/>
            <a:p>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多源异构</a:t>
              </a:r>
            </a:p>
          </p:txBody>
        </p:sp>
        <p:sp>
          <p:nvSpPr>
            <p:cNvPr id="46" name="圆角矩形 17">
              <a:extLst>
                <a:ext uri="{FF2B5EF4-FFF2-40B4-BE49-F238E27FC236}">
                  <a16:creationId xmlns:a16="http://schemas.microsoft.com/office/drawing/2014/main" id="{4A2EA043-D5D7-45E3-A70A-093C5FEF074D}"/>
                </a:ext>
              </a:extLst>
            </p:cNvPr>
            <p:cNvSpPr/>
            <p:nvPr/>
          </p:nvSpPr>
          <p:spPr>
            <a:xfrm>
              <a:off x="1095983" y="3943803"/>
              <a:ext cx="1283569" cy="720000"/>
            </a:xfrm>
            <a:prstGeom prst="roundRect">
              <a:avLst/>
            </a:prstGeom>
            <a:solidFill>
              <a:srgbClr val="FCE019"/>
            </a:solidFill>
            <a:ln w="28575">
              <a:solidFill>
                <a:srgbClr val="DEC83A"/>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Variety</a:t>
              </a:r>
            </a:p>
            <a:p>
              <a:pPr algn="ct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多样性</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15BCB88C-F684-49E5-AAC6-1FF7AC60E8EE}"/>
              </a:ext>
            </a:extLst>
          </p:cNvPr>
          <p:cNvGrpSpPr/>
          <p:nvPr/>
        </p:nvGrpSpPr>
        <p:grpSpPr>
          <a:xfrm>
            <a:off x="1567975" y="4280149"/>
            <a:ext cx="2451371" cy="612000"/>
            <a:chOff x="1095983" y="4905779"/>
            <a:chExt cx="2451371" cy="720000"/>
          </a:xfrm>
        </p:grpSpPr>
        <p:sp>
          <p:nvSpPr>
            <p:cNvPr id="40" name="圆角矩形 22">
              <a:extLst>
                <a:ext uri="{FF2B5EF4-FFF2-40B4-BE49-F238E27FC236}">
                  <a16:creationId xmlns:a16="http://schemas.microsoft.com/office/drawing/2014/main" id="{3674ED3F-4F12-4993-A775-46BF59611F51}"/>
                </a:ext>
              </a:extLst>
            </p:cNvPr>
            <p:cNvSpPr/>
            <p:nvPr/>
          </p:nvSpPr>
          <p:spPr>
            <a:xfrm>
              <a:off x="2341185" y="5010122"/>
              <a:ext cx="1206169" cy="504000"/>
            </a:xfrm>
            <a:prstGeom prst="roundRect">
              <a:avLst/>
            </a:prstGeom>
            <a:solidFill>
              <a:schemeClr val="bg1"/>
            </a:solidFill>
            <a:ln w="28575">
              <a:solidFill>
                <a:srgbClr val="00AE4C"/>
              </a:solidFill>
            </a:ln>
          </p:spPr>
          <p:style>
            <a:lnRef idx="1">
              <a:schemeClr val="accent5"/>
            </a:lnRef>
            <a:fillRef idx="2">
              <a:schemeClr val="accent5"/>
            </a:fillRef>
            <a:effectRef idx="1">
              <a:schemeClr val="accent5"/>
            </a:effectRef>
            <a:fontRef idx="minor">
              <a:schemeClr val="dk1"/>
            </a:fontRef>
          </p:style>
          <p:txBody>
            <a:bodyPr rtlCol="0" anchor="ctr"/>
            <a:lstStyle/>
            <a:p>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价值稀疏</a:t>
              </a:r>
            </a:p>
          </p:txBody>
        </p:sp>
        <p:sp>
          <p:nvSpPr>
            <p:cNvPr id="39" name="圆角矩形 18">
              <a:extLst>
                <a:ext uri="{FF2B5EF4-FFF2-40B4-BE49-F238E27FC236}">
                  <a16:creationId xmlns:a16="http://schemas.microsoft.com/office/drawing/2014/main" id="{7EE4195D-FB61-4A0A-A0ED-D0AEAB400125}"/>
                </a:ext>
              </a:extLst>
            </p:cNvPr>
            <p:cNvSpPr/>
            <p:nvPr/>
          </p:nvSpPr>
          <p:spPr>
            <a:xfrm>
              <a:off x="1095983" y="4905779"/>
              <a:ext cx="1283569" cy="720000"/>
            </a:xfrm>
            <a:prstGeom prst="roundRect">
              <a:avLst/>
            </a:prstGeom>
            <a:solidFill>
              <a:srgbClr val="A3ED65"/>
            </a:solidFill>
            <a:ln w="28575">
              <a:solidFill>
                <a:srgbClr val="00AE4C"/>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Value</a:t>
              </a:r>
            </a:p>
            <a:p>
              <a:pPr algn="ct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大价值</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 name="组合 5">
            <a:extLst>
              <a:ext uri="{FF2B5EF4-FFF2-40B4-BE49-F238E27FC236}">
                <a16:creationId xmlns:a16="http://schemas.microsoft.com/office/drawing/2014/main" id="{06B7DA7C-8AA2-49B5-BCB9-9FD770A4CD29}"/>
              </a:ext>
            </a:extLst>
          </p:cNvPr>
          <p:cNvGrpSpPr/>
          <p:nvPr/>
        </p:nvGrpSpPr>
        <p:grpSpPr>
          <a:xfrm>
            <a:off x="1567975" y="5078417"/>
            <a:ext cx="2448736" cy="612000"/>
            <a:chOff x="1097960" y="5900215"/>
            <a:chExt cx="2448736" cy="720000"/>
          </a:xfrm>
        </p:grpSpPr>
        <p:sp>
          <p:nvSpPr>
            <p:cNvPr id="47" name="圆角矩形 20">
              <a:extLst>
                <a:ext uri="{FF2B5EF4-FFF2-40B4-BE49-F238E27FC236}">
                  <a16:creationId xmlns:a16="http://schemas.microsoft.com/office/drawing/2014/main" id="{0800BB7C-4FE1-4EC7-8FD8-1942B28807E7}"/>
                </a:ext>
              </a:extLst>
            </p:cNvPr>
            <p:cNvSpPr/>
            <p:nvPr/>
          </p:nvSpPr>
          <p:spPr>
            <a:xfrm>
              <a:off x="2343164" y="5991117"/>
              <a:ext cx="1203532" cy="504000"/>
            </a:xfrm>
            <a:prstGeom prst="roundRect">
              <a:avLst/>
            </a:prstGeom>
            <a:solidFill>
              <a:schemeClr val="bg1"/>
            </a:solidFill>
            <a:ln w="28575">
              <a:solidFill>
                <a:srgbClr val="9A3EC5"/>
              </a:solidFill>
            </a:ln>
          </p:spPr>
          <p:style>
            <a:lnRef idx="1">
              <a:schemeClr val="accent5"/>
            </a:lnRef>
            <a:fillRef idx="2">
              <a:schemeClr val="accent5"/>
            </a:fillRef>
            <a:effectRef idx="1">
              <a:schemeClr val="accent5"/>
            </a:effectRef>
            <a:fontRef idx="minor">
              <a:schemeClr val="dk1"/>
            </a:fontRef>
          </p:style>
          <p:txBody>
            <a:bodyPr rtlCol="0" anchor="ctr"/>
            <a:lstStyle/>
            <a:p>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真实可靠</a:t>
              </a:r>
            </a:p>
          </p:txBody>
        </p:sp>
        <p:sp>
          <p:nvSpPr>
            <p:cNvPr id="48" name="圆角矩形 15">
              <a:extLst>
                <a:ext uri="{FF2B5EF4-FFF2-40B4-BE49-F238E27FC236}">
                  <a16:creationId xmlns:a16="http://schemas.microsoft.com/office/drawing/2014/main" id="{C77A6B54-9ECC-4379-B0DD-F9CF4138C09A}"/>
                </a:ext>
              </a:extLst>
            </p:cNvPr>
            <p:cNvSpPr/>
            <p:nvPr/>
          </p:nvSpPr>
          <p:spPr>
            <a:xfrm>
              <a:off x="1097960" y="5900215"/>
              <a:ext cx="1283569" cy="720000"/>
            </a:xfrm>
            <a:prstGeom prst="roundRect">
              <a:avLst/>
            </a:prstGeom>
            <a:solidFill>
              <a:srgbClr val="DE6CFC"/>
            </a:solidFill>
            <a:ln w="28575">
              <a:solidFill>
                <a:srgbClr val="9A3EC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Veracity</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准确性</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2" name="右大括号 21">
            <a:extLst>
              <a:ext uri="{FF2B5EF4-FFF2-40B4-BE49-F238E27FC236}">
                <a16:creationId xmlns:a16="http://schemas.microsoft.com/office/drawing/2014/main" id="{11620732-B88E-4FB3-AD6C-86B066FB3F8B}"/>
              </a:ext>
            </a:extLst>
          </p:cNvPr>
          <p:cNvSpPr/>
          <p:nvPr/>
        </p:nvSpPr>
        <p:spPr>
          <a:xfrm>
            <a:off x="4177920" y="1943139"/>
            <a:ext cx="445053" cy="373742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23" name="文本框 22">
            <a:extLst>
              <a:ext uri="{FF2B5EF4-FFF2-40B4-BE49-F238E27FC236}">
                <a16:creationId xmlns:a16="http://schemas.microsoft.com/office/drawing/2014/main" id="{42DC8BFE-A385-4F77-B145-4873C66EF7F5}"/>
              </a:ext>
            </a:extLst>
          </p:cNvPr>
          <p:cNvSpPr txBox="1"/>
          <p:nvPr/>
        </p:nvSpPr>
        <p:spPr>
          <a:xfrm>
            <a:off x="7431218" y="2534923"/>
            <a:ext cx="1826142" cy="1323439"/>
          </a:xfrm>
          <a:prstGeom prst="rect">
            <a:avLst/>
          </a:prstGeom>
          <a:noFill/>
        </p:spPr>
        <p:txBody>
          <a:bodyPr wrap="square" rtlCol="0">
            <a:spAutoFit/>
          </a:bodyPr>
          <a:lstStyle/>
          <a:p>
            <a:r>
              <a:rPr kumimoji="1" lang="zh-CN" altLang="en-US" sz="2000" dirty="0">
                <a:latin typeface="Microsoft YaHei" charset="0"/>
                <a:ea typeface="Microsoft YaHei" charset="0"/>
                <a:cs typeface="Microsoft YaHei" charset="0"/>
              </a:rPr>
              <a:t>传统存储技术、查询技术、分析技术等对大数据不再适用</a:t>
            </a:r>
          </a:p>
        </p:txBody>
      </p:sp>
      <p:sp>
        <p:nvSpPr>
          <p:cNvPr id="24" name="文本框 23">
            <a:extLst>
              <a:ext uri="{FF2B5EF4-FFF2-40B4-BE49-F238E27FC236}">
                <a16:creationId xmlns:a16="http://schemas.microsoft.com/office/drawing/2014/main" id="{908CC837-B09F-4E43-989D-A90D6B68C01A}"/>
              </a:ext>
            </a:extLst>
          </p:cNvPr>
          <p:cNvSpPr txBox="1"/>
          <p:nvPr/>
        </p:nvSpPr>
        <p:spPr>
          <a:xfrm>
            <a:off x="7391159" y="4593441"/>
            <a:ext cx="1826141" cy="584775"/>
          </a:xfrm>
          <a:prstGeom prst="rect">
            <a:avLst/>
          </a:prstGeom>
          <a:noFill/>
        </p:spPr>
        <p:txBody>
          <a:bodyPr wrap="none" rtlCol="0">
            <a:spAutoFit/>
          </a:bodyPr>
          <a:lstStyle/>
          <a:p>
            <a:pPr algn="ctr"/>
            <a:r>
              <a:rPr kumimoji="1" lang="zh-CN" altLang="en-US" sz="3200" dirty="0">
                <a:solidFill>
                  <a:srgbClr val="FF0000"/>
                </a:solidFill>
                <a:latin typeface="Microsoft YaHei" charset="0"/>
                <a:ea typeface="Microsoft YaHei" charset="0"/>
                <a:cs typeface="Microsoft YaHei" charset="0"/>
              </a:rPr>
              <a:t>新的机遇</a:t>
            </a:r>
          </a:p>
        </p:txBody>
      </p:sp>
      <p:sp>
        <p:nvSpPr>
          <p:cNvPr id="25" name="文本框 24">
            <a:extLst>
              <a:ext uri="{FF2B5EF4-FFF2-40B4-BE49-F238E27FC236}">
                <a16:creationId xmlns:a16="http://schemas.microsoft.com/office/drawing/2014/main" id="{331BAB0D-9A53-47B3-BAE2-996A81100910}"/>
              </a:ext>
            </a:extLst>
          </p:cNvPr>
          <p:cNvSpPr txBox="1"/>
          <p:nvPr/>
        </p:nvSpPr>
        <p:spPr>
          <a:xfrm>
            <a:off x="7391159" y="1952625"/>
            <a:ext cx="1826142" cy="584775"/>
          </a:xfrm>
          <a:prstGeom prst="rect">
            <a:avLst/>
          </a:prstGeom>
          <a:noFill/>
        </p:spPr>
        <p:txBody>
          <a:bodyPr wrap="none" rtlCol="0">
            <a:spAutoFit/>
          </a:bodyPr>
          <a:lstStyle/>
          <a:p>
            <a:pPr algn="ctr"/>
            <a:r>
              <a:rPr kumimoji="1" lang="zh-CN" altLang="en-US" sz="3200" dirty="0">
                <a:solidFill>
                  <a:srgbClr val="FF0000"/>
                </a:solidFill>
                <a:latin typeface="Microsoft YaHei" charset="0"/>
                <a:ea typeface="Microsoft YaHei" charset="0"/>
                <a:cs typeface="Microsoft YaHei" charset="0"/>
              </a:rPr>
              <a:t>新的挑战</a:t>
            </a:r>
          </a:p>
        </p:txBody>
      </p:sp>
      <p:sp>
        <p:nvSpPr>
          <p:cNvPr id="26" name="圆角矩形 21">
            <a:extLst>
              <a:ext uri="{FF2B5EF4-FFF2-40B4-BE49-F238E27FC236}">
                <a16:creationId xmlns:a16="http://schemas.microsoft.com/office/drawing/2014/main" id="{4FA73562-22C4-4355-A41D-08C38FAEF265}"/>
              </a:ext>
            </a:extLst>
          </p:cNvPr>
          <p:cNvSpPr/>
          <p:nvPr/>
        </p:nvSpPr>
        <p:spPr>
          <a:xfrm>
            <a:off x="4780785" y="2002433"/>
            <a:ext cx="1876657" cy="1328023"/>
          </a:xfrm>
          <a:prstGeom prst="roundRect">
            <a:avLst/>
          </a:prstGeom>
          <a:ln w="19050">
            <a:solidFill>
              <a:schemeClr val="tx1"/>
            </a:solidFill>
          </a:ln>
        </p:spPr>
        <p:txBody>
          <a:bodyPr wrap="square">
            <a:spAutoFit/>
          </a:bodyPr>
          <a:lstStyle/>
          <a:p>
            <a:pPr algn="ctr"/>
            <a:r>
              <a:rPr lang="zh-CN" altLang="en-US" sz="2400" dirty="0">
                <a:solidFill>
                  <a:srgbClr val="FF0000"/>
                </a:solidFill>
                <a:latin typeface="微软雅黑" panose="020B0503020204020204" charset="-122"/>
                <a:ea typeface="微软雅黑" panose="020B0503020204020204" charset="-122"/>
                <a:sym typeface="+mn-ea"/>
              </a:rPr>
              <a:t>超出常规的计算机技术的处理能力</a:t>
            </a:r>
            <a:endParaRPr lang="zh-CN" altLang="en-US" sz="2400" dirty="0">
              <a:solidFill>
                <a:srgbClr val="FF0000"/>
              </a:solidFill>
              <a:latin typeface="微软雅黑" panose="020B0503020204020204" charset="-122"/>
              <a:ea typeface="微软雅黑" panose="020B0503020204020204" charset="-122"/>
            </a:endParaRPr>
          </a:p>
        </p:txBody>
      </p:sp>
      <p:sp>
        <p:nvSpPr>
          <p:cNvPr id="27" name="圆角矩形 22">
            <a:extLst>
              <a:ext uri="{FF2B5EF4-FFF2-40B4-BE49-F238E27FC236}">
                <a16:creationId xmlns:a16="http://schemas.microsoft.com/office/drawing/2014/main" id="{936D268B-FB32-4D2C-A46B-9CACE5C37C80}"/>
              </a:ext>
            </a:extLst>
          </p:cNvPr>
          <p:cNvSpPr/>
          <p:nvPr/>
        </p:nvSpPr>
        <p:spPr>
          <a:xfrm>
            <a:off x="4780785" y="4578952"/>
            <a:ext cx="1881333" cy="919401"/>
          </a:xfrm>
          <a:prstGeom prst="roundRect">
            <a:avLst/>
          </a:prstGeom>
          <a:ln w="19050">
            <a:solidFill>
              <a:schemeClr val="tx1"/>
            </a:solidFill>
          </a:ln>
        </p:spPr>
        <p:txBody>
          <a:bodyPr wrap="square">
            <a:spAutoFit/>
          </a:bodyPr>
          <a:lstStyle/>
          <a:p>
            <a:pPr algn="ctr"/>
            <a:r>
              <a:rPr lang="zh-CN" altLang="en-US" sz="2400" dirty="0">
                <a:solidFill>
                  <a:srgbClr val="FF0000"/>
                </a:solidFill>
                <a:latin typeface="微软雅黑" panose="020B0503020204020204" charset="-122"/>
                <a:ea typeface="微软雅黑" panose="020B0503020204020204" charset="-122"/>
                <a:sym typeface="+mn-ea"/>
              </a:rPr>
              <a:t>蕴涵高的</a:t>
            </a:r>
            <a:endParaRPr lang="en-US" altLang="zh-CN" sz="2400" dirty="0">
              <a:solidFill>
                <a:srgbClr val="FF0000"/>
              </a:solidFill>
              <a:latin typeface="微软雅黑" panose="020B0503020204020204" charset="-122"/>
              <a:ea typeface="微软雅黑" panose="020B0503020204020204" charset="-122"/>
              <a:sym typeface="+mn-ea"/>
            </a:endParaRPr>
          </a:p>
          <a:p>
            <a:pPr algn="ctr"/>
            <a:r>
              <a:rPr lang="zh-CN" altLang="en-US" sz="2400" dirty="0">
                <a:solidFill>
                  <a:srgbClr val="FF0000"/>
                </a:solidFill>
                <a:latin typeface="微软雅黑" panose="020B0503020204020204" charset="-122"/>
                <a:ea typeface="微软雅黑" panose="020B0503020204020204" charset="-122"/>
                <a:sym typeface="+mn-ea"/>
              </a:rPr>
              <a:t>价值</a:t>
            </a:r>
            <a:endParaRPr lang="zh-CN" altLang="en-US" sz="2400" dirty="0">
              <a:solidFill>
                <a:srgbClr val="FF0000"/>
              </a:solidFill>
              <a:latin typeface="微软雅黑" panose="020B0503020204020204" charset="-122"/>
              <a:ea typeface="微软雅黑" panose="020B0503020204020204" charset="-122"/>
            </a:endParaRPr>
          </a:p>
        </p:txBody>
      </p:sp>
      <p:sp>
        <p:nvSpPr>
          <p:cNvPr id="28" name="文本框 27">
            <a:extLst>
              <a:ext uri="{FF2B5EF4-FFF2-40B4-BE49-F238E27FC236}">
                <a16:creationId xmlns:a16="http://schemas.microsoft.com/office/drawing/2014/main" id="{DF220BF7-9B59-42B0-9455-2E19BCA34497}"/>
              </a:ext>
            </a:extLst>
          </p:cNvPr>
          <p:cNvSpPr txBox="1"/>
          <p:nvPr/>
        </p:nvSpPr>
        <p:spPr>
          <a:xfrm>
            <a:off x="5396749" y="3269023"/>
            <a:ext cx="644728" cy="1200329"/>
          </a:xfrm>
          <a:prstGeom prst="rect">
            <a:avLst/>
          </a:prstGeom>
          <a:noFill/>
        </p:spPr>
        <p:txBody>
          <a:bodyPr wrap="none" rtlCol="0">
            <a:spAutoFit/>
          </a:bodyPr>
          <a:lstStyle/>
          <a:p>
            <a:pPr algn="ctr"/>
            <a:r>
              <a:rPr lang="en-US" altLang="zh-CN" sz="7200" dirty="0"/>
              <a:t>+</a:t>
            </a:r>
            <a:endParaRPr lang="zh-CN" altLang="en-US" sz="7200" dirty="0"/>
          </a:p>
        </p:txBody>
      </p:sp>
      <p:sp>
        <p:nvSpPr>
          <p:cNvPr id="29" name="文本框 28">
            <a:extLst>
              <a:ext uri="{FF2B5EF4-FFF2-40B4-BE49-F238E27FC236}">
                <a16:creationId xmlns:a16="http://schemas.microsoft.com/office/drawing/2014/main" id="{6F528F67-23FD-4A55-BF51-E47DC935C74B}"/>
              </a:ext>
            </a:extLst>
          </p:cNvPr>
          <p:cNvSpPr txBox="1"/>
          <p:nvPr/>
        </p:nvSpPr>
        <p:spPr>
          <a:xfrm>
            <a:off x="1157303" y="5979872"/>
            <a:ext cx="9768347" cy="523220"/>
          </a:xfrm>
          <a:prstGeom prst="rect">
            <a:avLst/>
          </a:prstGeom>
          <a:noFill/>
          <a:ln>
            <a:noFill/>
          </a:ln>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大数据指一种新的研究方向、一种新技术或者一个新的产业</a:t>
            </a:r>
          </a:p>
        </p:txBody>
      </p:sp>
      <p:cxnSp>
        <p:nvCxnSpPr>
          <p:cNvPr id="30" name="直接连接符 29">
            <a:extLst>
              <a:ext uri="{FF2B5EF4-FFF2-40B4-BE49-F238E27FC236}">
                <a16:creationId xmlns:a16="http://schemas.microsoft.com/office/drawing/2014/main" id="{22A16C3E-0507-439D-9C7C-F512FBBB2E08}"/>
              </a:ext>
            </a:extLst>
          </p:cNvPr>
          <p:cNvCxnSpPr/>
          <p:nvPr/>
        </p:nvCxnSpPr>
        <p:spPr>
          <a:xfrm flipV="1">
            <a:off x="1446743" y="5884964"/>
            <a:ext cx="8706151" cy="2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65AF5B4-2C39-4E24-98E0-5536428C2BB5}"/>
              </a:ext>
            </a:extLst>
          </p:cNvPr>
          <p:cNvCxnSpPr/>
          <p:nvPr/>
        </p:nvCxnSpPr>
        <p:spPr>
          <a:xfrm>
            <a:off x="7129594" y="1954901"/>
            <a:ext cx="0" cy="35493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171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无处不在</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大数据概念</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15</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文本框 31">
            <a:extLst>
              <a:ext uri="{FF2B5EF4-FFF2-40B4-BE49-F238E27FC236}">
                <a16:creationId xmlns:a16="http://schemas.microsoft.com/office/drawing/2014/main" id="{12027A3D-2237-4BF2-B18C-C47AC9F23CA2}"/>
              </a:ext>
            </a:extLst>
          </p:cNvPr>
          <p:cNvSpPr txBox="1"/>
          <p:nvPr/>
        </p:nvSpPr>
        <p:spPr>
          <a:xfrm>
            <a:off x="1033774" y="1906229"/>
            <a:ext cx="4976392" cy="3869457"/>
          </a:xfrm>
          <a:prstGeom prst="rect">
            <a:avLst/>
          </a:prstGeom>
          <a:noFill/>
        </p:spPr>
        <p:txBody>
          <a:bodyPr wrap="square" rtlCol="0">
            <a:spAutoFit/>
          </a:bodyPr>
          <a:lstStyle/>
          <a:p>
            <a:pPr marL="285750" indent="-285750">
              <a:lnSpc>
                <a:spcPct val="125000"/>
              </a:lnSpc>
              <a:buClr>
                <a:srgbClr val="C00000"/>
              </a:buClr>
              <a:buFont typeface="Wingdings" panose="05000000000000000000" pitchFamily="2" charset="2"/>
              <a:buChar char="Ø"/>
            </a:pPr>
            <a:r>
              <a:rPr lang="zh-CN" altLang="en-US" b="1" dirty="0">
                <a:latin typeface="微软雅黑" panose="020B0503020204020204" charset="-122"/>
                <a:ea typeface="微软雅黑" panose="020B0503020204020204" charset="-122"/>
                <a:cs typeface="微软雅黑" panose="020B0503020204020204" charset="-122"/>
              </a:rPr>
              <a:t>科学研究</a:t>
            </a:r>
          </a:p>
          <a:p>
            <a:pPr>
              <a:lnSpc>
                <a:spcPct val="125000"/>
              </a:lnSpc>
            </a:pPr>
            <a:r>
              <a:rPr lang="zh-CN" altLang="en-US" dirty="0">
                <a:latin typeface="微软雅黑" panose="020B0503020204020204" charset="-122"/>
                <a:ea typeface="微软雅黑" panose="020B0503020204020204" charset="-122"/>
                <a:cs typeface="微软雅黑" panose="020B0503020204020204" charset="-122"/>
              </a:rPr>
              <a:t>     基因组、地球与空间探测</a:t>
            </a:r>
            <a:endParaRPr lang="en-US" altLang="zh-CN" dirty="0">
              <a:latin typeface="微软雅黑" panose="020B0503020204020204" charset="-122"/>
              <a:ea typeface="微软雅黑" panose="020B0503020204020204" charset="-122"/>
              <a:cs typeface="微软雅黑" panose="020B0503020204020204" charset="-122"/>
            </a:endParaRPr>
          </a:p>
          <a:p>
            <a:pPr>
              <a:lnSpc>
                <a:spcPct val="125000"/>
              </a:lnSpc>
            </a:pPr>
            <a:endParaRPr lang="zh-CN" altLang="en-US" dirty="0">
              <a:latin typeface="微软雅黑" panose="020B0503020204020204" charset="-122"/>
              <a:ea typeface="微软雅黑" panose="020B0503020204020204" charset="-122"/>
              <a:cs typeface="微软雅黑" panose="020B0503020204020204" charset="-122"/>
            </a:endParaRPr>
          </a:p>
          <a:p>
            <a:pPr marL="285750" indent="-285750">
              <a:lnSpc>
                <a:spcPct val="125000"/>
              </a:lnSpc>
              <a:buClr>
                <a:srgbClr val="C00000"/>
              </a:buClr>
              <a:buFont typeface="Wingdings" panose="05000000000000000000" pitchFamily="2" charset="2"/>
              <a:buChar char="Ø"/>
            </a:pPr>
            <a:r>
              <a:rPr lang="zh-CN" altLang="en-US" b="1" dirty="0">
                <a:latin typeface="微软雅黑" panose="020B0503020204020204" charset="-122"/>
                <a:ea typeface="微软雅黑" panose="020B0503020204020204" charset="-122"/>
              </a:rPr>
              <a:t>企业应用</a:t>
            </a:r>
          </a:p>
          <a:p>
            <a:pPr>
              <a:lnSpc>
                <a:spcPct val="125000"/>
              </a:lnSpc>
            </a:pPr>
            <a:r>
              <a:rPr lang="zh-CN" altLang="en-US" dirty="0">
                <a:latin typeface="微软雅黑" panose="020B0503020204020204" charset="-122"/>
                <a:ea typeface="微软雅黑" panose="020B0503020204020204" charset="-122"/>
                <a:cs typeface="微软雅黑" panose="020B0503020204020204" charset="-122"/>
              </a:rPr>
              <a:t>     </a:t>
            </a:r>
            <a:r>
              <a:rPr lang="en-US" altLang="zh-CN" dirty="0">
                <a:latin typeface="微软雅黑" panose="020B0503020204020204" charset="-122"/>
                <a:ea typeface="微软雅黑" panose="020B0503020204020204" charset="-122"/>
                <a:cs typeface="微软雅黑" panose="020B0503020204020204" charset="-122"/>
              </a:rPr>
              <a:t>E-mail</a:t>
            </a:r>
            <a:r>
              <a:rPr lang="zh-CN" altLang="en-US" dirty="0">
                <a:latin typeface="微软雅黑" panose="020B0503020204020204" charset="-122"/>
                <a:ea typeface="微软雅黑" panose="020B0503020204020204" charset="-122"/>
                <a:cs typeface="微软雅黑" panose="020B0503020204020204" charset="-122"/>
              </a:rPr>
              <a:t>、文档、文件、应用日志、交易记录</a:t>
            </a:r>
            <a:endParaRPr lang="en-US" altLang="zh-CN" dirty="0">
              <a:latin typeface="微软雅黑" panose="020B0503020204020204" charset="-122"/>
              <a:ea typeface="微软雅黑" panose="020B0503020204020204" charset="-122"/>
              <a:cs typeface="微软雅黑" panose="020B0503020204020204" charset="-122"/>
            </a:endParaRPr>
          </a:p>
          <a:p>
            <a:pPr>
              <a:lnSpc>
                <a:spcPct val="125000"/>
              </a:lnSpc>
            </a:pPr>
            <a:endParaRPr lang="zh-CN" altLang="en-US" dirty="0">
              <a:latin typeface="微软雅黑" panose="020B0503020204020204" charset="-122"/>
              <a:ea typeface="微软雅黑" panose="020B0503020204020204" charset="-122"/>
              <a:cs typeface="微软雅黑" panose="020B0503020204020204" charset="-122"/>
            </a:endParaRPr>
          </a:p>
          <a:p>
            <a:pPr marL="285750" indent="-285750">
              <a:lnSpc>
                <a:spcPct val="125000"/>
              </a:lnSpc>
              <a:buClr>
                <a:srgbClr val="C00000"/>
              </a:buClr>
              <a:buFont typeface="Wingdings" panose="05000000000000000000" pitchFamily="2" charset="2"/>
              <a:buChar char="Ø"/>
            </a:pPr>
            <a:r>
              <a:rPr lang="en-US" altLang="zh-CN" b="1" dirty="0">
                <a:latin typeface="微软雅黑" panose="020B0503020204020204" charset="-122"/>
                <a:ea typeface="微软雅黑" panose="020B0503020204020204" charset="-122"/>
              </a:rPr>
              <a:t>Web 1.0</a:t>
            </a:r>
            <a:r>
              <a:rPr lang="zh-CN" altLang="en-US" b="1" dirty="0">
                <a:latin typeface="微软雅黑" panose="020B0503020204020204" charset="-122"/>
                <a:ea typeface="微软雅黑" panose="020B0503020204020204" charset="-122"/>
              </a:rPr>
              <a:t>数据</a:t>
            </a:r>
          </a:p>
          <a:p>
            <a:pPr>
              <a:lnSpc>
                <a:spcPct val="125000"/>
              </a:lnSpc>
            </a:pPr>
            <a:r>
              <a:rPr lang="zh-CN" altLang="en-US" dirty="0">
                <a:latin typeface="微软雅黑" panose="020B0503020204020204" charset="-122"/>
                <a:ea typeface="微软雅黑" panose="020B0503020204020204" charset="-122"/>
                <a:cs typeface="微软雅黑" panose="020B0503020204020204" charset="-122"/>
              </a:rPr>
              <a:t>     文本、图像、视频</a:t>
            </a:r>
            <a:endParaRPr lang="en-US" altLang="zh-CN" dirty="0">
              <a:latin typeface="微软雅黑" panose="020B0503020204020204" charset="-122"/>
              <a:ea typeface="微软雅黑" panose="020B0503020204020204" charset="-122"/>
              <a:cs typeface="微软雅黑" panose="020B0503020204020204" charset="-122"/>
            </a:endParaRPr>
          </a:p>
          <a:p>
            <a:pPr>
              <a:lnSpc>
                <a:spcPct val="125000"/>
              </a:lnSpc>
            </a:pPr>
            <a:endParaRPr lang="zh-CN" altLang="en-US" dirty="0">
              <a:latin typeface="微软雅黑" panose="020B0503020204020204" charset="-122"/>
              <a:ea typeface="微软雅黑" panose="020B0503020204020204" charset="-122"/>
              <a:cs typeface="微软雅黑" panose="020B0503020204020204" charset="-122"/>
            </a:endParaRPr>
          </a:p>
          <a:p>
            <a:pPr marL="285750" indent="-285750">
              <a:lnSpc>
                <a:spcPct val="125000"/>
              </a:lnSpc>
              <a:buClr>
                <a:srgbClr val="C00000"/>
              </a:buClr>
              <a:buFont typeface="Wingdings" panose="05000000000000000000" pitchFamily="2" charset="2"/>
              <a:buChar char="Ø"/>
            </a:pPr>
            <a:r>
              <a:rPr lang="en-US" altLang="zh-CN" b="1" dirty="0">
                <a:latin typeface="微软雅黑" panose="020B0503020204020204" charset="-122"/>
                <a:ea typeface="微软雅黑" panose="020B0503020204020204" charset="-122"/>
              </a:rPr>
              <a:t>Web 2.0</a:t>
            </a:r>
            <a:r>
              <a:rPr lang="zh-CN" altLang="en-US" b="1" dirty="0">
                <a:latin typeface="微软雅黑" panose="020B0503020204020204" charset="-122"/>
                <a:ea typeface="微软雅黑" panose="020B0503020204020204" charset="-122"/>
              </a:rPr>
              <a:t>数据</a:t>
            </a:r>
          </a:p>
          <a:p>
            <a:pPr>
              <a:lnSpc>
                <a:spcPct val="125000"/>
              </a:lnSpc>
            </a:pPr>
            <a:r>
              <a:rPr lang="zh-CN" altLang="en-US" dirty="0">
                <a:latin typeface="微软雅黑" panose="020B0503020204020204" charset="-122"/>
                <a:ea typeface="微软雅黑" panose="020B0503020204020204" charset="-122"/>
                <a:cs typeface="微软雅黑" panose="020B0503020204020204" charset="-122"/>
              </a:rPr>
              <a:t>     查询日志</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点击流、</a:t>
            </a:r>
            <a:r>
              <a:rPr lang="en-US" altLang="zh-CN" dirty="0">
                <a:latin typeface="微软雅黑" panose="020B0503020204020204" charset="-122"/>
                <a:ea typeface="微软雅黑" panose="020B0503020204020204" charset="-122"/>
                <a:cs typeface="微软雅黑" panose="020B0503020204020204" charset="-122"/>
              </a:rPr>
              <a:t>Blog</a:t>
            </a:r>
            <a:r>
              <a:rPr lang="zh-CN" altLang="en-US"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Wiki</a:t>
            </a:r>
          </a:p>
        </p:txBody>
      </p:sp>
      <p:pic>
        <p:nvPicPr>
          <p:cNvPr id="33" name="图片 32">
            <a:extLst>
              <a:ext uri="{FF2B5EF4-FFF2-40B4-BE49-F238E27FC236}">
                <a16:creationId xmlns:a16="http://schemas.microsoft.com/office/drawing/2014/main" id="{2531D30D-8607-437C-942B-F427F452A29C}"/>
              </a:ext>
            </a:extLst>
          </p:cNvPr>
          <p:cNvPicPr>
            <a:picLocks noChangeAspect="1"/>
          </p:cNvPicPr>
          <p:nvPr/>
        </p:nvPicPr>
        <p:blipFill>
          <a:blip r:embed="rId3"/>
          <a:stretch>
            <a:fillRect/>
          </a:stretch>
        </p:blipFill>
        <p:spPr>
          <a:xfrm>
            <a:off x="6181835" y="1262379"/>
            <a:ext cx="5076309" cy="4842149"/>
          </a:xfrm>
          <a:prstGeom prst="rect">
            <a:avLst/>
          </a:prstGeom>
        </p:spPr>
      </p:pic>
    </p:spTree>
    <p:extLst>
      <p:ext uri="{BB962C8B-B14F-4D97-AF65-F5344CB8AC3E}">
        <p14:creationId xmlns:p14="http://schemas.microsoft.com/office/powerpoint/2010/main" val="48825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意义和影响</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大数据概念</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微软雅黑" panose="020B0503020204020204" pitchFamily="34" charset="-122"/>
                <a:ea typeface="微软雅黑" panose="020B0503020204020204" pitchFamily="34" charset="-122"/>
                <a:cs typeface="Times New Roman" panose="02020603050405020304" pitchFamily="18" charset="0"/>
              </a:rPr>
              <a:t>16</a:t>
            </a:fld>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4B76785D-1C12-40DB-87B0-90A54938325A}"/>
              </a:ext>
            </a:extLst>
          </p:cNvPr>
          <p:cNvGrpSpPr/>
          <p:nvPr/>
        </p:nvGrpSpPr>
        <p:grpSpPr>
          <a:xfrm>
            <a:off x="1058029" y="2061437"/>
            <a:ext cx="3956668" cy="4199915"/>
            <a:chOff x="1794" y="2369"/>
            <a:chExt cx="11269" cy="8481"/>
          </a:xfrm>
        </p:grpSpPr>
        <p:pic>
          <p:nvPicPr>
            <p:cNvPr id="10" name="图片 9">
              <a:extLst>
                <a:ext uri="{FF2B5EF4-FFF2-40B4-BE49-F238E27FC236}">
                  <a16:creationId xmlns:a16="http://schemas.microsoft.com/office/drawing/2014/main" id="{2459EDD5-F841-4F2A-A010-FD428D2DD2C5}"/>
                </a:ext>
              </a:extLst>
            </p:cNvPr>
            <p:cNvPicPr>
              <a:picLocks noChangeAspect="1"/>
            </p:cNvPicPr>
            <p:nvPr/>
          </p:nvPicPr>
          <p:blipFill>
            <a:blip r:embed="rId3"/>
            <a:stretch>
              <a:fillRect/>
            </a:stretch>
          </p:blipFill>
          <p:spPr>
            <a:xfrm>
              <a:off x="9757" y="3129"/>
              <a:ext cx="3111" cy="2410"/>
            </a:xfrm>
            <a:prstGeom prst="rect">
              <a:avLst/>
            </a:prstGeom>
          </p:spPr>
        </p:pic>
        <p:pic>
          <p:nvPicPr>
            <p:cNvPr id="11" name="图片 10" descr="science">
              <a:extLst>
                <a:ext uri="{FF2B5EF4-FFF2-40B4-BE49-F238E27FC236}">
                  <a16:creationId xmlns:a16="http://schemas.microsoft.com/office/drawing/2014/main" id="{9012DB66-B722-423C-BB05-CE2F49CFC71A}"/>
                </a:ext>
              </a:extLst>
            </p:cNvPr>
            <p:cNvPicPr>
              <a:picLocks noChangeAspect="1"/>
            </p:cNvPicPr>
            <p:nvPr/>
          </p:nvPicPr>
          <p:blipFill>
            <a:blip r:embed="rId4"/>
            <a:stretch>
              <a:fillRect/>
            </a:stretch>
          </p:blipFill>
          <p:spPr>
            <a:xfrm>
              <a:off x="1912" y="2369"/>
              <a:ext cx="3590" cy="3590"/>
            </a:xfrm>
            <a:prstGeom prst="rect">
              <a:avLst/>
            </a:prstGeom>
          </p:spPr>
        </p:pic>
        <p:sp>
          <p:nvSpPr>
            <p:cNvPr id="12" name="椭圆 11">
              <a:extLst>
                <a:ext uri="{FF2B5EF4-FFF2-40B4-BE49-F238E27FC236}">
                  <a16:creationId xmlns:a16="http://schemas.microsoft.com/office/drawing/2014/main" id="{C42754F4-F830-41A0-87ED-7026EDDF6EFC}"/>
                </a:ext>
              </a:extLst>
            </p:cNvPr>
            <p:cNvSpPr/>
            <p:nvPr/>
          </p:nvSpPr>
          <p:spPr>
            <a:xfrm>
              <a:off x="5645" y="5400"/>
              <a:ext cx="2551" cy="187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charset="-122"/>
                <a:sym typeface="+mn-ea"/>
              </a:endParaRPr>
            </a:p>
            <a:p>
              <a:pPr algn="ctr"/>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charset="-122"/>
                  <a:sym typeface="+mn-ea"/>
                </a:rPr>
                <a:t>科学研究范式</a:t>
              </a:r>
            </a:p>
            <a:p>
              <a:pPr algn="ct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1408E2FA-63DF-4E64-B4F6-9C55BEAA4707}"/>
                </a:ext>
              </a:extLst>
            </p:cNvPr>
            <p:cNvSpPr txBox="1"/>
            <p:nvPr/>
          </p:nvSpPr>
          <p:spPr>
            <a:xfrm>
              <a:off x="4435" y="4037"/>
              <a:ext cx="1695" cy="684"/>
            </a:xfrm>
            <a:prstGeom prst="rect">
              <a:avLst/>
            </a:prstGeom>
            <a:noFill/>
          </p:spPr>
          <p:txBody>
            <a:bodyPr wrap="none" rtlCol="0" anchor="t">
              <a:spAutoFit/>
            </a:bodyPr>
            <a:lstStyle/>
            <a:p>
              <a:pPr algn="ctr"/>
              <a:r>
                <a:rPr lang="zh-CN" altLang="en-US" sz="1600" dirty="0">
                  <a:latin typeface="微软雅黑" panose="020B0503020204020204" pitchFamily="34" charset="-122"/>
                  <a:ea typeface="微软雅黑" panose="020B0503020204020204" pitchFamily="34" charset="-122"/>
                  <a:cs typeface="微软雅黑" panose="020B0503020204020204" charset="-122"/>
                  <a:sym typeface="+mn-ea"/>
                </a:rPr>
                <a:t>实验</a:t>
              </a:r>
              <a:endParaRPr lang="zh-CN" altLang="en-US" sz="1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39E58FC4-C082-4974-8FFB-1C56FF6F3267}"/>
                </a:ext>
              </a:extLst>
            </p:cNvPr>
            <p:cNvSpPr txBox="1"/>
            <p:nvPr/>
          </p:nvSpPr>
          <p:spPr>
            <a:xfrm>
              <a:off x="8061" y="4046"/>
              <a:ext cx="1696" cy="684"/>
            </a:xfrm>
            <a:prstGeom prst="rect">
              <a:avLst/>
            </a:prstGeom>
            <a:noFill/>
          </p:spPr>
          <p:txBody>
            <a:bodyPr wrap="square" rtlCol="0" anchor="t">
              <a:spAutoFit/>
            </a:bodyPr>
            <a:lstStyle/>
            <a:p>
              <a:r>
                <a:rPr lang="zh-CN" altLang="en-US" sz="1600" dirty="0">
                  <a:latin typeface="微软雅黑" panose="020B0503020204020204" pitchFamily="34" charset="-122"/>
                  <a:ea typeface="微软雅黑" panose="020B0503020204020204" pitchFamily="34" charset="-122"/>
                  <a:cs typeface="微软雅黑" panose="020B0503020204020204" charset="-122"/>
                  <a:sym typeface="+mn-ea"/>
                </a:rPr>
                <a:t>理论</a:t>
              </a:r>
              <a:endParaRPr lang="zh-CN" altLang="en-US" sz="1600"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A1873AF8-A5FF-473C-A057-CE140D99410B}"/>
                </a:ext>
              </a:extLst>
            </p:cNvPr>
            <p:cNvPicPr>
              <a:picLocks noChangeAspect="1"/>
            </p:cNvPicPr>
            <p:nvPr/>
          </p:nvPicPr>
          <p:blipFill>
            <a:blip r:embed="rId5"/>
            <a:stretch>
              <a:fillRect/>
            </a:stretch>
          </p:blipFill>
          <p:spPr>
            <a:xfrm>
              <a:off x="1794" y="6109"/>
              <a:ext cx="3300" cy="3300"/>
            </a:xfrm>
            <a:prstGeom prst="rect">
              <a:avLst/>
            </a:prstGeom>
          </p:spPr>
        </p:pic>
        <p:sp>
          <p:nvSpPr>
            <p:cNvPr id="20" name="文本框 19">
              <a:extLst>
                <a:ext uri="{FF2B5EF4-FFF2-40B4-BE49-F238E27FC236}">
                  <a16:creationId xmlns:a16="http://schemas.microsoft.com/office/drawing/2014/main" id="{6E1A585F-9ADD-4DD6-AF58-77C8F09492C9}"/>
                </a:ext>
              </a:extLst>
            </p:cNvPr>
            <p:cNvSpPr txBox="1"/>
            <p:nvPr/>
          </p:nvSpPr>
          <p:spPr>
            <a:xfrm>
              <a:off x="4428" y="7629"/>
              <a:ext cx="1695" cy="684"/>
            </a:xfrm>
            <a:prstGeom prst="rect">
              <a:avLst/>
            </a:prstGeom>
            <a:noFill/>
          </p:spPr>
          <p:txBody>
            <a:bodyPr wrap="none" rtlCol="0" anchor="t">
              <a:spAutoFit/>
            </a:bodyPr>
            <a:lstStyle/>
            <a:p>
              <a:pPr algn="ctr"/>
              <a:r>
                <a:rPr lang="zh-CN" altLang="en-US" sz="1600" dirty="0">
                  <a:latin typeface="微软雅黑" panose="020B0503020204020204" pitchFamily="34" charset="-122"/>
                  <a:ea typeface="微软雅黑" panose="020B0503020204020204" pitchFamily="34" charset="-122"/>
                  <a:cs typeface="微软雅黑" panose="020B0503020204020204" charset="-122"/>
                  <a:sym typeface="+mn-ea"/>
                </a:rPr>
                <a:t>计算</a:t>
              </a:r>
              <a:endParaRPr lang="zh-CN" altLang="en-US" sz="1600">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1E34D3B2-3AE5-4BA6-8131-31A4808AA1BB}"/>
                </a:ext>
              </a:extLst>
            </p:cNvPr>
            <p:cNvPicPr>
              <a:picLocks noChangeAspect="1"/>
            </p:cNvPicPr>
            <p:nvPr/>
          </p:nvPicPr>
          <p:blipFill>
            <a:blip r:embed="rId6"/>
            <a:stretch>
              <a:fillRect/>
            </a:stretch>
          </p:blipFill>
          <p:spPr>
            <a:xfrm>
              <a:off x="9757" y="7012"/>
              <a:ext cx="3306" cy="2147"/>
            </a:xfrm>
            <a:prstGeom prst="rect">
              <a:avLst/>
            </a:prstGeom>
          </p:spPr>
        </p:pic>
        <p:sp>
          <p:nvSpPr>
            <p:cNvPr id="22" name="文本框 21">
              <a:extLst>
                <a:ext uri="{FF2B5EF4-FFF2-40B4-BE49-F238E27FC236}">
                  <a16:creationId xmlns:a16="http://schemas.microsoft.com/office/drawing/2014/main" id="{379A9586-3FCA-4B40-A03E-E5F16254C235}"/>
                </a:ext>
              </a:extLst>
            </p:cNvPr>
            <p:cNvSpPr txBox="1"/>
            <p:nvPr/>
          </p:nvSpPr>
          <p:spPr>
            <a:xfrm>
              <a:off x="8061" y="7629"/>
              <a:ext cx="1695" cy="684"/>
            </a:xfrm>
            <a:prstGeom prst="rect">
              <a:avLst/>
            </a:prstGeom>
            <a:noFill/>
          </p:spPr>
          <p:txBody>
            <a:bodyPr wrap="none" rtlCol="0" anchor="t">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charset="-122"/>
                  <a:sym typeface="+mn-ea"/>
                </a:rPr>
                <a:t>数据</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23" name="圆角矩形 30">
              <a:extLst>
                <a:ext uri="{FF2B5EF4-FFF2-40B4-BE49-F238E27FC236}">
                  <a16:creationId xmlns:a16="http://schemas.microsoft.com/office/drawing/2014/main" id="{D49DF2C6-CF97-4059-AE1E-C65384B647F8}"/>
                </a:ext>
              </a:extLst>
            </p:cNvPr>
            <p:cNvSpPr/>
            <p:nvPr/>
          </p:nvSpPr>
          <p:spPr>
            <a:xfrm>
              <a:off x="2403" y="9555"/>
              <a:ext cx="10465" cy="129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大数据的出现，使得数据成为了科学研究的第四范式</a:t>
              </a:r>
            </a:p>
          </p:txBody>
        </p:sp>
      </p:grpSp>
      <p:pic>
        <p:nvPicPr>
          <p:cNvPr id="27" name="图片 26">
            <a:extLst>
              <a:ext uri="{FF2B5EF4-FFF2-40B4-BE49-F238E27FC236}">
                <a16:creationId xmlns:a16="http://schemas.microsoft.com/office/drawing/2014/main" id="{B5B7EDC0-79FE-4E6F-B7E5-95EA491F322A}"/>
              </a:ext>
            </a:extLst>
          </p:cNvPr>
          <p:cNvPicPr>
            <a:picLocks noChangeAspect="1"/>
          </p:cNvPicPr>
          <p:nvPr/>
        </p:nvPicPr>
        <p:blipFill>
          <a:blip r:embed="rId7"/>
          <a:stretch>
            <a:fillRect/>
          </a:stretch>
        </p:blipFill>
        <p:spPr>
          <a:xfrm>
            <a:off x="5725421" y="2458859"/>
            <a:ext cx="5770358" cy="3632817"/>
          </a:xfrm>
          <a:prstGeom prst="rect">
            <a:avLst/>
          </a:prstGeom>
        </p:spPr>
      </p:pic>
      <p:sp>
        <p:nvSpPr>
          <p:cNvPr id="2" name="箭头: 右 1">
            <a:extLst>
              <a:ext uri="{FF2B5EF4-FFF2-40B4-BE49-F238E27FC236}">
                <a16:creationId xmlns:a16="http://schemas.microsoft.com/office/drawing/2014/main" id="{0647EF68-A164-4BE1-B7B6-CFB5B70926AA}"/>
              </a:ext>
            </a:extLst>
          </p:cNvPr>
          <p:cNvSpPr/>
          <p:nvPr/>
        </p:nvSpPr>
        <p:spPr>
          <a:xfrm rot="8584988">
            <a:off x="2177494" y="4292219"/>
            <a:ext cx="294916" cy="392528"/>
          </a:xfrm>
          <a:prstGeom prst="rightArrow">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箭头: 右 33">
            <a:extLst>
              <a:ext uri="{FF2B5EF4-FFF2-40B4-BE49-F238E27FC236}">
                <a16:creationId xmlns:a16="http://schemas.microsoft.com/office/drawing/2014/main" id="{02450817-AA3B-4CC4-96DB-DEEDC662ABDE}"/>
              </a:ext>
            </a:extLst>
          </p:cNvPr>
          <p:cNvSpPr/>
          <p:nvPr/>
        </p:nvSpPr>
        <p:spPr>
          <a:xfrm rot="2576215">
            <a:off x="3225622" y="4323138"/>
            <a:ext cx="294916" cy="392528"/>
          </a:xfrm>
          <a:prstGeom prst="rightArrow">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箭头: 右 34">
            <a:extLst>
              <a:ext uri="{FF2B5EF4-FFF2-40B4-BE49-F238E27FC236}">
                <a16:creationId xmlns:a16="http://schemas.microsoft.com/office/drawing/2014/main" id="{78010DFA-C6CC-4BDE-98C5-84C0FA1421F1}"/>
              </a:ext>
            </a:extLst>
          </p:cNvPr>
          <p:cNvSpPr/>
          <p:nvPr/>
        </p:nvSpPr>
        <p:spPr>
          <a:xfrm rot="13403650">
            <a:off x="2260661" y="3270163"/>
            <a:ext cx="294916" cy="392528"/>
          </a:xfrm>
          <a:prstGeom prst="rightArrow">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箭头: 右 35">
            <a:extLst>
              <a:ext uri="{FF2B5EF4-FFF2-40B4-BE49-F238E27FC236}">
                <a16:creationId xmlns:a16="http://schemas.microsoft.com/office/drawing/2014/main" id="{C4A5DDBB-EC63-4FCB-97A5-9838B6711EA2}"/>
              </a:ext>
            </a:extLst>
          </p:cNvPr>
          <p:cNvSpPr/>
          <p:nvPr/>
        </p:nvSpPr>
        <p:spPr>
          <a:xfrm rot="18852227">
            <a:off x="3242464" y="3291151"/>
            <a:ext cx="294916" cy="392528"/>
          </a:xfrm>
          <a:prstGeom prst="rightArrow">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45602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意义和影响</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大数据概念</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微软雅黑" panose="020B0503020204020204" pitchFamily="34" charset="-122"/>
                <a:ea typeface="微软雅黑" panose="020B0503020204020204" pitchFamily="34" charset="-122"/>
                <a:cs typeface="Times New Roman" panose="02020603050405020304" pitchFamily="18" charset="0"/>
              </a:rPr>
              <a:t>17</a:t>
            </a:fld>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椭圆 23">
            <a:extLst>
              <a:ext uri="{FF2B5EF4-FFF2-40B4-BE49-F238E27FC236}">
                <a16:creationId xmlns:a16="http://schemas.microsoft.com/office/drawing/2014/main" id="{0F600A56-AF79-428A-A8A0-96F50C3ED7AE}"/>
              </a:ext>
            </a:extLst>
          </p:cNvPr>
          <p:cNvSpPr/>
          <p:nvPr/>
        </p:nvSpPr>
        <p:spPr>
          <a:xfrm>
            <a:off x="5191053" y="3598592"/>
            <a:ext cx="1619885" cy="1330641"/>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rgbClr val="C00000"/>
              </a:solidFill>
              <a:latin typeface="微软雅黑" panose="020B0503020204020204" pitchFamily="34" charset="-122"/>
              <a:ea typeface="微软雅黑" panose="020B0503020204020204" pitchFamily="34" charset="-122"/>
              <a:sym typeface="+mn-ea"/>
            </a:endParaRPr>
          </a:p>
          <a:p>
            <a:pPr algn="ctr"/>
            <a:r>
              <a:rPr lang="zh-CN" altLang="en-US" sz="1600" b="1" dirty="0">
                <a:solidFill>
                  <a:srgbClr val="C00000"/>
                </a:solidFill>
                <a:latin typeface="微软雅黑" panose="020B0503020204020204" pitchFamily="34" charset="-122"/>
                <a:ea typeface="微软雅黑" panose="020B0503020204020204" pitchFamily="34" charset="-122"/>
                <a:sym typeface="+mn-ea"/>
              </a:rPr>
              <a:t>思维方式</a:t>
            </a:r>
          </a:p>
          <a:p>
            <a:pPr algn="ct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25" name="圆角矩形 3">
            <a:extLst>
              <a:ext uri="{FF2B5EF4-FFF2-40B4-BE49-F238E27FC236}">
                <a16:creationId xmlns:a16="http://schemas.microsoft.com/office/drawing/2014/main" id="{D5B1B4A3-8FA0-4FF1-8DD3-B4DDD9957482}"/>
              </a:ext>
            </a:extLst>
          </p:cNvPr>
          <p:cNvSpPr/>
          <p:nvPr/>
        </p:nvSpPr>
        <p:spPr>
          <a:xfrm>
            <a:off x="2057327" y="5837283"/>
            <a:ext cx="2057400" cy="725805"/>
          </a:xfrm>
          <a:prstGeom prst="round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FF0000"/>
                </a:solidFill>
                <a:latin typeface="微软雅黑" panose="020B0503020204020204" pitchFamily="34" charset="-122"/>
                <a:ea typeface="微软雅黑" panose="020B0503020204020204" pitchFamily="34" charset="-122"/>
              </a:rPr>
              <a:t>全样而非抽样</a:t>
            </a:r>
          </a:p>
        </p:txBody>
      </p:sp>
      <p:sp>
        <p:nvSpPr>
          <p:cNvPr id="26" name="圆角矩形 4">
            <a:extLst>
              <a:ext uri="{FF2B5EF4-FFF2-40B4-BE49-F238E27FC236}">
                <a16:creationId xmlns:a16="http://schemas.microsoft.com/office/drawing/2014/main" id="{B4319A51-6D06-4B75-A4F6-16AF00642D30}"/>
              </a:ext>
            </a:extLst>
          </p:cNvPr>
          <p:cNvSpPr/>
          <p:nvPr/>
        </p:nvSpPr>
        <p:spPr>
          <a:xfrm>
            <a:off x="4959912" y="5837283"/>
            <a:ext cx="2057400" cy="725805"/>
          </a:xfrm>
          <a:prstGeom prst="round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latin typeface="微软雅黑" panose="020B0503020204020204" pitchFamily="34" charset="-122"/>
                <a:ea typeface="微软雅黑" panose="020B0503020204020204" pitchFamily="34" charset="-122"/>
              </a:rPr>
              <a:t>效率而非准确</a:t>
            </a:r>
          </a:p>
        </p:txBody>
      </p:sp>
      <p:sp>
        <p:nvSpPr>
          <p:cNvPr id="28" name="圆角矩形 5">
            <a:extLst>
              <a:ext uri="{FF2B5EF4-FFF2-40B4-BE49-F238E27FC236}">
                <a16:creationId xmlns:a16="http://schemas.microsoft.com/office/drawing/2014/main" id="{0CC63AB7-D790-48E4-812E-B76AF2B3BDCE}"/>
              </a:ext>
            </a:extLst>
          </p:cNvPr>
          <p:cNvSpPr/>
          <p:nvPr/>
        </p:nvSpPr>
        <p:spPr>
          <a:xfrm>
            <a:off x="8013627" y="5837283"/>
            <a:ext cx="2057400" cy="725805"/>
          </a:xfrm>
          <a:prstGeom prst="round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FF0000"/>
                </a:solidFill>
                <a:latin typeface="微软雅黑" panose="020B0503020204020204" pitchFamily="34" charset="-122"/>
                <a:ea typeface="微软雅黑" panose="020B0503020204020204" pitchFamily="34" charset="-122"/>
              </a:rPr>
              <a:t>相关而非因果</a:t>
            </a:r>
          </a:p>
        </p:txBody>
      </p:sp>
      <p:pic>
        <p:nvPicPr>
          <p:cNvPr id="29" name="图片 28">
            <a:extLst>
              <a:ext uri="{FF2B5EF4-FFF2-40B4-BE49-F238E27FC236}">
                <a16:creationId xmlns:a16="http://schemas.microsoft.com/office/drawing/2014/main" id="{90E9FBF7-8696-4B2A-90F2-D049F26C9C06}"/>
              </a:ext>
            </a:extLst>
          </p:cNvPr>
          <p:cNvPicPr>
            <a:picLocks noChangeAspect="1"/>
          </p:cNvPicPr>
          <p:nvPr/>
        </p:nvPicPr>
        <p:blipFill>
          <a:blip r:embed="rId3"/>
          <a:stretch>
            <a:fillRect/>
          </a:stretch>
        </p:blipFill>
        <p:spPr>
          <a:xfrm>
            <a:off x="7952033" y="3741782"/>
            <a:ext cx="2118995" cy="1593850"/>
          </a:xfrm>
          <a:prstGeom prst="rect">
            <a:avLst/>
          </a:prstGeom>
        </p:spPr>
      </p:pic>
      <p:cxnSp>
        <p:nvCxnSpPr>
          <p:cNvPr id="30" name="直接连接符 29">
            <a:extLst>
              <a:ext uri="{FF2B5EF4-FFF2-40B4-BE49-F238E27FC236}">
                <a16:creationId xmlns:a16="http://schemas.microsoft.com/office/drawing/2014/main" id="{F7D68F9E-7005-4D74-B16C-DA77F0ECB997}"/>
              </a:ext>
            </a:extLst>
          </p:cNvPr>
          <p:cNvCxnSpPr>
            <a:cxnSpLocks/>
            <a:stCxn id="24" idx="4"/>
            <a:endCxn id="25" idx="0"/>
          </p:cNvCxnSpPr>
          <p:nvPr/>
        </p:nvCxnSpPr>
        <p:spPr>
          <a:xfrm flipH="1">
            <a:off x="3086027" y="4929232"/>
            <a:ext cx="2914968" cy="9080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B0BF570-D3E7-4E2A-A76D-6F12D1B8B73A}"/>
              </a:ext>
            </a:extLst>
          </p:cNvPr>
          <p:cNvCxnSpPr>
            <a:cxnSpLocks/>
            <a:stCxn id="24" idx="4"/>
            <a:endCxn id="28" idx="0"/>
          </p:cNvCxnSpPr>
          <p:nvPr/>
        </p:nvCxnSpPr>
        <p:spPr>
          <a:xfrm>
            <a:off x="6000996" y="4929233"/>
            <a:ext cx="3041331" cy="9080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1EED6C3-C6FB-424C-931D-D11EF9E42498}"/>
              </a:ext>
            </a:extLst>
          </p:cNvPr>
          <p:cNvCxnSpPr>
            <a:cxnSpLocks/>
            <a:stCxn id="24" idx="4"/>
            <a:endCxn id="26" idx="0"/>
          </p:cNvCxnSpPr>
          <p:nvPr/>
        </p:nvCxnSpPr>
        <p:spPr>
          <a:xfrm flipH="1">
            <a:off x="5988613" y="4929232"/>
            <a:ext cx="12383" cy="9080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B1C81D9C-A1E4-4FFD-A3ED-E7B92E6E59CF}"/>
              </a:ext>
            </a:extLst>
          </p:cNvPr>
          <p:cNvPicPr>
            <a:picLocks noChangeAspect="1"/>
          </p:cNvPicPr>
          <p:nvPr/>
        </p:nvPicPr>
        <p:blipFill>
          <a:blip r:embed="rId4"/>
          <a:stretch>
            <a:fillRect/>
          </a:stretch>
        </p:blipFill>
        <p:spPr>
          <a:xfrm>
            <a:off x="2300533" y="2918187"/>
            <a:ext cx="1571625" cy="2095500"/>
          </a:xfrm>
          <a:prstGeom prst="rect">
            <a:avLst/>
          </a:prstGeom>
        </p:spPr>
      </p:pic>
      <p:sp>
        <p:nvSpPr>
          <p:cNvPr id="37" name="云形标注 12">
            <a:extLst>
              <a:ext uri="{FF2B5EF4-FFF2-40B4-BE49-F238E27FC236}">
                <a16:creationId xmlns:a16="http://schemas.microsoft.com/office/drawing/2014/main" id="{5A347598-7238-4AD7-9B06-FA4DD95583E3}"/>
              </a:ext>
            </a:extLst>
          </p:cNvPr>
          <p:cNvSpPr/>
          <p:nvPr/>
        </p:nvSpPr>
        <p:spPr>
          <a:xfrm>
            <a:off x="2543102" y="1678667"/>
            <a:ext cx="5156200" cy="1239520"/>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pitchFamily="34" charset="-122"/>
                <a:ea typeface="微软雅黑" panose="020B0503020204020204" pitchFamily="34" charset="-122"/>
                <a:sym typeface="+mn-ea"/>
              </a:rPr>
              <a:t>大数据时代最的转变就是思维方式的</a:t>
            </a:r>
            <a:r>
              <a:rPr lang="en-US" altLang="zh-CN">
                <a:solidFill>
                  <a:schemeClr val="tx1"/>
                </a:solidFill>
                <a:latin typeface="微软雅黑" panose="020B0503020204020204" pitchFamily="34" charset="-122"/>
                <a:ea typeface="微软雅黑" panose="020B0503020204020204" pitchFamily="34" charset="-122"/>
                <a:sym typeface="+mn-ea"/>
              </a:rPr>
              <a:t>3</a:t>
            </a:r>
            <a:r>
              <a:rPr lang="zh-CN" altLang="en-US">
                <a:solidFill>
                  <a:schemeClr val="tx1"/>
                </a:solidFill>
                <a:latin typeface="微软雅黑" panose="020B0503020204020204" pitchFamily="34" charset="-122"/>
                <a:ea typeface="微软雅黑" panose="020B0503020204020204" pitchFamily="34" charset="-122"/>
                <a:sym typeface="+mn-ea"/>
              </a:rPr>
              <a:t>种转变。</a:t>
            </a:r>
          </a:p>
        </p:txBody>
      </p:sp>
      <p:sp>
        <p:nvSpPr>
          <p:cNvPr id="38" name="文本框 37">
            <a:extLst>
              <a:ext uri="{FF2B5EF4-FFF2-40B4-BE49-F238E27FC236}">
                <a16:creationId xmlns:a16="http://schemas.microsoft.com/office/drawing/2014/main" id="{331536DE-2A2A-474D-B6C5-BE8F23EF9DC5}"/>
              </a:ext>
            </a:extLst>
          </p:cNvPr>
          <p:cNvSpPr txBox="1"/>
          <p:nvPr/>
        </p:nvSpPr>
        <p:spPr>
          <a:xfrm>
            <a:off x="1948107" y="5013687"/>
            <a:ext cx="2540000" cy="369332"/>
          </a:xfrm>
          <a:prstGeom prst="rect">
            <a:avLst/>
          </a:prstGeom>
          <a:noFill/>
        </p:spPr>
        <p:txBody>
          <a:bodyPr wrap="square" rtlCol="0" anchor="t">
            <a:spAutoFit/>
          </a:bodyPr>
          <a:lstStyle/>
          <a:p>
            <a:r>
              <a:rPr lang="zh-CN" altLang="en-US">
                <a:latin typeface="微软雅黑" panose="020B0503020204020204" pitchFamily="34" charset="-122"/>
                <a:ea typeface="微软雅黑" panose="020B0503020204020204" pitchFamily="34" charset="-122"/>
              </a:rPr>
              <a:t>维克托 迈尔-舍恩伯格</a:t>
            </a:r>
          </a:p>
        </p:txBody>
      </p:sp>
      <p:pic>
        <p:nvPicPr>
          <p:cNvPr id="39" name="图片 38">
            <a:extLst>
              <a:ext uri="{FF2B5EF4-FFF2-40B4-BE49-F238E27FC236}">
                <a16:creationId xmlns:a16="http://schemas.microsoft.com/office/drawing/2014/main" id="{149BFADC-12B5-4D38-A621-2EDD156DBFF6}"/>
              </a:ext>
            </a:extLst>
          </p:cNvPr>
          <p:cNvPicPr>
            <a:picLocks noChangeAspect="1"/>
          </p:cNvPicPr>
          <p:nvPr/>
        </p:nvPicPr>
        <p:blipFill>
          <a:blip r:embed="rId5"/>
          <a:stretch>
            <a:fillRect/>
          </a:stretch>
        </p:blipFill>
        <p:spPr>
          <a:xfrm>
            <a:off x="7952033" y="1483723"/>
            <a:ext cx="1890395" cy="1890395"/>
          </a:xfrm>
          <a:prstGeom prst="rect">
            <a:avLst/>
          </a:prstGeom>
        </p:spPr>
      </p:pic>
    </p:spTree>
    <p:extLst>
      <p:ext uri="{BB962C8B-B14F-4D97-AF65-F5344CB8AC3E}">
        <p14:creationId xmlns:p14="http://schemas.microsoft.com/office/powerpoint/2010/main" val="3499166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意义和影响</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大数据概念</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微软雅黑" panose="020B0503020204020204" pitchFamily="34" charset="-122"/>
                <a:ea typeface="微软雅黑" panose="020B0503020204020204" pitchFamily="34" charset="-122"/>
                <a:cs typeface="Times New Roman" panose="02020603050405020304" pitchFamily="18" charset="0"/>
              </a:rPr>
              <a:t>18</a:t>
            </a:fld>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圆角矩形 8">
            <a:extLst>
              <a:ext uri="{FF2B5EF4-FFF2-40B4-BE49-F238E27FC236}">
                <a16:creationId xmlns:a16="http://schemas.microsoft.com/office/drawing/2014/main" id="{5F00CC5F-2321-4A99-BB78-48B78AF172FA}"/>
              </a:ext>
            </a:extLst>
          </p:cNvPr>
          <p:cNvSpPr/>
          <p:nvPr/>
        </p:nvSpPr>
        <p:spPr>
          <a:xfrm>
            <a:off x="1273824" y="1972357"/>
            <a:ext cx="1703070" cy="874269"/>
          </a:xfrm>
          <a:prstGeom prst="rightArrow">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社会发展</a:t>
            </a:r>
          </a:p>
        </p:txBody>
      </p:sp>
      <p:sp>
        <p:nvSpPr>
          <p:cNvPr id="19" name="圆角矩形 13">
            <a:extLst>
              <a:ext uri="{FF2B5EF4-FFF2-40B4-BE49-F238E27FC236}">
                <a16:creationId xmlns:a16="http://schemas.microsoft.com/office/drawing/2014/main" id="{14F17523-0487-430D-8370-A914908606DD}"/>
              </a:ext>
            </a:extLst>
          </p:cNvPr>
          <p:cNvSpPr/>
          <p:nvPr/>
        </p:nvSpPr>
        <p:spPr>
          <a:xfrm>
            <a:off x="1273824" y="3700466"/>
            <a:ext cx="1703070" cy="874269"/>
          </a:xfrm>
          <a:prstGeom prst="rightArrow">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市场就业</a:t>
            </a:r>
          </a:p>
        </p:txBody>
      </p:sp>
      <p:sp>
        <p:nvSpPr>
          <p:cNvPr id="20" name="文本框 19">
            <a:extLst>
              <a:ext uri="{FF2B5EF4-FFF2-40B4-BE49-F238E27FC236}">
                <a16:creationId xmlns:a16="http://schemas.microsoft.com/office/drawing/2014/main" id="{2B0D6C6C-63F5-4044-A030-A01B682F8ACA}"/>
              </a:ext>
            </a:extLst>
          </p:cNvPr>
          <p:cNvSpPr txBox="1"/>
          <p:nvPr/>
        </p:nvSpPr>
        <p:spPr>
          <a:xfrm>
            <a:off x="3243891" y="1723189"/>
            <a:ext cx="4700363" cy="1477328"/>
          </a:xfrm>
          <a:prstGeom prst="rect">
            <a:avLst/>
          </a:prstGeom>
          <a:noFill/>
        </p:spPr>
        <p:txBody>
          <a:bodyPr wrap="square" rtlCol="0">
            <a:spAutoFit/>
          </a:bodyPr>
          <a:lstStyle/>
          <a:p>
            <a:pPr marL="285750" indent="-285750">
              <a:buClr>
                <a:srgbClr val="C00000"/>
              </a:buCl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大数据决策逐渐成为一种新的决策方式。</a:t>
            </a:r>
          </a:p>
          <a:p>
            <a:pPr marL="285750" indent="-285750">
              <a:buClr>
                <a:srgbClr val="C00000"/>
              </a:buCl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大数据应用有利的促进了信息技术与各行业的深度融合。</a:t>
            </a:r>
          </a:p>
          <a:p>
            <a:pPr marL="285750" indent="-285750">
              <a:buClr>
                <a:srgbClr val="C00000"/>
              </a:buCl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大数据开发大大推动了新技术和新应用的不断涌现。</a:t>
            </a:r>
          </a:p>
        </p:txBody>
      </p:sp>
      <p:sp>
        <p:nvSpPr>
          <p:cNvPr id="21" name="圆角矩形 3">
            <a:extLst>
              <a:ext uri="{FF2B5EF4-FFF2-40B4-BE49-F238E27FC236}">
                <a16:creationId xmlns:a16="http://schemas.microsoft.com/office/drawing/2014/main" id="{6298477C-EF8D-4616-A5D4-CB5FAEE85B47}"/>
              </a:ext>
            </a:extLst>
          </p:cNvPr>
          <p:cNvSpPr/>
          <p:nvPr/>
        </p:nvSpPr>
        <p:spPr>
          <a:xfrm>
            <a:off x="1273824" y="5428575"/>
            <a:ext cx="1703070" cy="874269"/>
          </a:xfrm>
          <a:prstGeom prst="rightArrow">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人才培养</a:t>
            </a:r>
          </a:p>
        </p:txBody>
      </p:sp>
      <p:sp>
        <p:nvSpPr>
          <p:cNvPr id="22" name="圆角矩形 4">
            <a:extLst>
              <a:ext uri="{FF2B5EF4-FFF2-40B4-BE49-F238E27FC236}">
                <a16:creationId xmlns:a16="http://schemas.microsoft.com/office/drawing/2014/main" id="{5E66427D-0983-46CD-BFCC-E3D44A7986E5}"/>
              </a:ext>
            </a:extLst>
          </p:cNvPr>
          <p:cNvSpPr/>
          <p:nvPr/>
        </p:nvSpPr>
        <p:spPr>
          <a:xfrm>
            <a:off x="3243891" y="3780055"/>
            <a:ext cx="4504802" cy="715089"/>
          </a:xfrm>
          <a:prstGeom prst="roundRect">
            <a:avLst/>
          </a:prstGeom>
          <a:noFill/>
        </p:spPr>
        <p:txBody>
          <a:bodyPr wrap="square" rtlCol="0">
            <a:spAutoFit/>
          </a:bodyPr>
          <a:lstStyle/>
          <a:p>
            <a:pPr marL="285750" indent="-285750">
              <a:buClr>
                <a:srgbClr val="C00000"/>
              </a:buClr>
              <a:buFont typeface="Wingdings" panose="05000000000000000000" pitchFamily="2" charset="2"/>
              <a:buChar char="Ø"/>
            </a:pPr>
            <a:r>
              <a:rPr lang="zh-CN" altLang="en-US" dirty="0">
                <a:solidFill>
                  <a:schemeClr val="tx1"/>
                </a:solidFill>
                <a:latin typeface="微软雅黑" panose="020B0503020204020204" pitchFamily="34" charset="-122"/>
                <a:ea typeface="微软雅黑" panose="020B0503020204020204" pitchFamily="34" charset="-122"/>
                <a:sym typeface="+mn-ea"/>
              </a:rPr>
              <a:t>大数据的兴起使得数据科学家成为热门职业。</a:t>
            </a:r>
          </a:p>
        </p:txBody>
      </p:sp>
      <p:sp>
        <p:nvSpPr>
          <p:cNvPr id="23" name="圆角矩形 5">
            <a:extLst>
              <a:ext uri="{FF2B5EF4-FFF2-40B4-BE49-F238E27FC236}">
                <a16:creationId xmlns:a16="http://schemas.microsoft.com/office/drawing/2014/main" id="{4352C8FF-003D-4FC7-A880-226E5305031E}"/>
              </a:ext>
            </a:extLst>
          </p:cNvPr>
          <p:cNvSpPr/>
          <p:nvPr/>
        </p:nvSpPr>
        <p:spPr>
          <a:xfrm>
            <a:off x="3243892" y="5508164"/>
            <a:ext cx="4504801" cy="715089"/>
          </a:xfrm>
          <a:prstGeom prst="roundRect">
            <a:avLst/>
          </a:prstGeom>
          <a:noFill/>
        </p:spPr>
        <p:txBody>
          <a:bodyPr wrap="square" rtlCol="0">
            <a:spAutoFit/>
          </a:bodyPr>
          <a:lstStyle/>
          <a:p>
            <a:pPr marL="285750" indent="-285750">
              <a:buClr>
                <a:srgbClr val="C00000"/>
              </a:buClr>
              <a:buFont typeface="Wingdings" panose="05000000000000000000" pitchFamily="2" charset="2"/>
              <a:buChar char="Ø"/>
            </a:pPr>
            <a:r>
              <a:rPr lang="zh-CN" altLang="en-US" dirty="0">
                <a:solidFill>
                  <a:schemeClr val="tx1"/>
                </a:solidFill>
                <a:latin typeface="微软雅黑" panose="020B0503020204020204" pitchFamily="34" charset="-122"/>
                <a:ea typeface="微软雅黑" panose="020B0503020204020204" pitchFamily="34" charset="-122"/>
                <a:sym typeface="+mn-ea"/>
              </a:rPr>
              <a:t>大数据的兴起正改变中国高校信息技术相关专业的现有教学和科研体制。</a:t>
            </a:r>
          </a:p>
        </p:txBody>
      </p:sp>
      <p:pic>
        <p:nvPicPr>
          <p:cNvPr id="10242" name="Picture 2" descr="10,365 Employee Training Illustrations &amp;amp; Clip Art - iStock">
            <a:extLst>
              <a:ext uri="{FF2B5EF4-FFF2-40B4-BE49-F238E27FC236}">
                <a16:creationId xmlns:a16="http://schemas.microsoft.com/office/drawing/2014/main" id="{2F195E58-95ED-4B8D-B17C-5B678F91EE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6632" y="1500654"/>
            <a:ext cx="2160000" cy="1888234"/>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Arihant Satiate">
            <a:extLst>
              <a:ext uri="{FF2B5EF4-FFF2-40B4-BE49-F238E27FC236}">
                <a16:creationId xmlns:a16="http://schemas.microsoft.com/office/drawing/2014/main" id="{5BF09B9C-9A19-49E0-AFBD-27F9BF0EFB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2911" y="5124032"/>
            <a:ext cx="2160000" cy="149222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ow Effective Was the Romanian Labour Market After 2008?">
            <a:extLst>
              <a:ext uri="{FF2B5EF4-FFF2-40B4-BE49-F238E27FC236}">
                <a16:creationId xmlns:a16="http://schemas.microsoft.com/office/drawing/2014/main" id="{29264AF3-3FE2-4ABF-85F3-23132F8901D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52911" y="3429000"/>
            <a:ext cx="2160000" cy="1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690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错误认识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大数据概念</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微软雅黑" panose="020B0503020204020204" pitchFamily="34" charset="-122"/>
                <a:ea typeface="微软雅黑" panose="020B0503020204020204" pitchFamily="34" charset="-122"/>
                <a:cs typeface="Times New Roman" panose="02020603050405020304" pitchFamily="18" charset="0"/>
              </a:rPr>
              <a:t>19</a:t>
            </a:fld>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圆角矩形 6">
            <a:extLst>
              <a:ext uri="{FF2B5EF4-FFF2-40B4-BE49-F238E27FC236}">
                <a16:creationId xmlns:a16="http://schemas.microsoft.com/office/drawing/2014/main" id="{2C3DA202-BA59-450D-8C35-5C04AF86C219}"/>
              </a:ext>
            </a:extLst>
          </p:cNvPr>
          <p:cNvSpPr/>
          <p:nvPr/>
        </p:nvSpPr>
        <p:spPr>
          <a:xfrm>
            <a:off x="7100516" y="1807848"/>
            <a:ext cx="2387600" cy="1202055"/>
          </a:xfrm>
          <a:prstGeom prst="round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大数据是新时代的新玩意</a:t>
            </a:r>
          </a:p>
        </p:txBody>
      </p:sp>
      <p:sp>
        <p:nvSpPr>
          <p:cNvPr id="25" name="圆角矩形 7">
            <a:extLst>
              <a:ext uri="{FF2B5EF4-FFF2-40B4-BE49-F238E27FC236}">
                <a16:creationId xmlns:a16="http://schemas.microsoft.com/office/drawing/2014/main" id="{40D706B2-9D6C-4B59-8862-3DD16CBAFCDB}"/>
              </a:ext>
            </a:extLst>
          </p:cNvPr>
          <p:cNvSpPr/>
          <p:nvPr/>
        </p:nvSpPr>
        <p:spPr>
          <a:xfrm>
            <a:off x="1604454" y="3758248"/>
            <a:ext cx="2479675" cy="791845"/>
          </a:xfrm>
          <a:prstGeom prst="round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400" b="1" dirty="0">
                <a:solidFill>
                  <a:srgbClr val="C00000"/>
                </a:solidFill>
                <a:latin typeface="微软雅黑" panose="020B0503020204020204" charset="-122"/>
                <a:ea typeface="微软雅黑" panose="020B0503020204020204" charset="-122"/>
                <a:cs typeface="微软雅黑" panose="020B0503020204020204" charset="-122"/>
                <a:sym typeface="+mn-ea"/>
              </a:rPr>
              <a:t>100TB</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以上才叫大数据</a:t>
            </a:r>
          </a:p>
        </p:txBody>
      </p:sp>
      <p:sp>
        <p:nvSpPr>
          <p:cNvPr id="26" name="圆角矩形 9">
            <a:extLst>
              <a:ext uri="{FF2B5EF4-FFF2-40B4-BE49-F238E27FC236}">
                <a16:creationId xmlns:a16="http://schemas.microsoft.com/office/drawing/2014/main" id="{32FFBAB9-0057-45A6-9AEB-69FE749B5F9C}"/>
              </a:ext>
            </a:extLst>
          </p:cNvPr>
          <p:cNvSpPr/>
          <p:nvPr/>
        </p:nvSpPr>
        <p:spPr>
          <a:xfrm>
            <a:off x="6000520" y="5761992"/>
            <a:ext cx="2426970" cy="594360"/>
          </a:xfrm>
          <a:prstGeom prst="round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数据非常客观</a:t>
            </a:r>
          </a:p>
        </p:txBody>
      </p:sp>
      <p:pic>
        <p:nvPicPr>
          <p:cNvPr id="27" name="图片 26">
            <a:extLst>
              <a:ext uri="{FF2B5EF4-FFF2-40B4-BE49-F238E27FC236}">
                <a16:creationId xmlns:a16="http://schemas.microsoft.com/office/drawing/2014/main" id="{BB4EFD1E-67C7-4816-B695-A885139B824F}"/>
              </a:ext>
            </a:extLst>
          </p:cNvPr>
          <p:cNvPicPr>
            <a:picLocks noChangeAspect="1"/>
          </p:cNvPicPr>
          <p:nvPr/>
        </p:nvPicPr>
        <p:blipFill>
          <a:blip r:embed="rId3"/>
          <a:stretch>
            <a:fillRect/>
          </a:stretch>
        </p:blipFill>
        <p:spPr>
          <a:xfrm>
            <a:off x="4126040" y="3247074"/>
            <a:ext cx="4085590" cy="1814195"/>
          </a:xfrm>
          <a:prstGeom prst="rect">
            <a:avLst/>
          </a:prstGeom>
        </p:spPr>
      </p:pic>
      <p:cxnSp>
        <p:nvCxnSpPr>
          <p:cNvPr id="28" name="直接连接符 27">
            <a:extLst>
              <a:ext uri="{FF2B5EF4-FFF2-40B4-BE49-F238E27FC236}">
                <a16:creationId xmlns:a16="http://schemas.microsoft.com/office/drawing/2014/main" id="{7A3A48EA-95DE-4342-8DAD-2F804A6B4619}"/>
              </a:ext>
            </a:extLst>
          </p:cNvPr>
          <p:cNvCxnSpPr>
            <a:stCxn id="24" idx="2"/>
          </p:cNvCxnSpPr>
          <p:nvPr/>
        </p:nvCxnSpPr>
        <p:spPr>
          <a:xfrm flipH="1">
            <a:off x="6995106" y="3009903"/>
            <a:ext cx="1299210" cy="77660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D92ACB68-3B60-4598-909F-276CDD858DA4}"/>
              </a:ext>
            </a:extLst>
          </p:cNvPr>
          <p:cNvCxnSpPr>
            <a:cxnSpLocks/>
            <a:endCxn id="27" idx="1"/>
          </p:cNvCxnSpPr>
          <p:nvPr/>
        </p:nvCxnSpPr>
        <p:spPr>
          <a:xfrm flipH="1">
            <a:off x="4126040" y="4019235"/>
            <a:ext cx="936244" cy="13493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C3EBD9A-12B9-4369-BC4B-63D90EC34260}"/>
              </a:ext>
            </a:extLst>
          </p:cNvPr>
          <p:cNvCxnSpPr>
            <a:cxnSpLocks/>
            <a:stCxn id="27" idx="2"/>
            <a:endCxn id="26" idx="0"/>
          </p:cNvCxnSpPr>
          <p:nvPr/>
        </p:nvCxnSpPr>
        <p:spPr>
          <a:xfrm>
            <a:off x="6168835" y="5061269"/>
            <a:ext cx="1045170" cy="70072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89282DE8-5576-4565-B9FB-7D6E566309D7}"/>
              </a:ext>
            </a:extLst>
          </p:cNvPr>
          <p:cNvSpPr txBox="1"/>
          <p:nvPr/>
        </p:nvSpPr>
        <p:spPr>
          <a:xfrm>
            <a:off x="1468173" y="4712880"/>
            <a:ext cx="2821143" cy="1200329"/>
          </a:xfrm>
          <a:prstGeom prst="rect">
            <a:avLst/>
          </a:prstGeom>
          <a:noFill/>
        </p:spPr>
        <p:txBody>
          <a:bodyPr wrap="square" rtlCol="0" anchor="t">
            <a:spAutoFit/>
          </a:bodyPr>
          <a:lstStyle/>
          <a:p>
            <a:r>
              <a:rPr lang="zh-CN" altLang="en-US" dirty="0">
                <a:latin typeface="微软雅黑" panose="020B0503020204020204" charset="-122"/>
                <a:ea typeface="微软雅黑" panose="020B0503020204020204" charset="-122"/>
                <a:cs typeface="微软雅黑" panose="020B0503020204020204" charset="-122"/>
                <a:sym typeface="+mn-ea"/>
              </a:rPr>
              <a:t>大数据不仅仅在于数据存储的数量，还在于</a:t>
            </a:r>
            <a:r>
              <a:rPr lang="zh-CN" altLang="en-US" dirty="0">
                <a:solidFill>
                  <a:srgbClr val="FF0000"/>
                </a:solidFill>
                <a:latin typeface="微软雅黑" panose="020B0503020204020204" charset="-122"/>
                <a:ea typeface="微软雅黑" panose="020B0503020204020204" charset="-122"/>
                <a:cs typeface="微软雅黑" panose="020B0503020204020204" charset="-122"/>
                <a:sym typeface="+mn-ea"/>
              </a:rPr>
              <a:t>数据的高维度</a:t>
            </a:r>
            <a:r>
              <a:rPr lang="zh-CN" altLang="en-US" dirty="0">
                <a:latin typeface="微软雅黑" panose="020B0503020204020204" charset="-122"/>
                <a:ea typeface="微软雅黑" panose="020B0503020204020204" charset="-122"/>
                <a:cs typeface="微软雅黑" panose="020B0503020204020204" charset="-122"/>
                <a:sym typeface="+mn-ea"/>
              </a:rPr>
              <a:t>，而数据的大小，事实上没有明确的界线。</a:t>
            </a:r>
            <a:endParaRPr lang="zh-CN" altLang="en-US" dirty="0"/>
          </a:p>
        </p:txBody>
      </p:sp>
      <p:sp>
        <p:nvSpPr>
          <p:cNvPr id="32" name="文本框 31">
            <a:extLst>
              <a:ext uri="{FF2B5EF4-FFF2-40B4-BE49-F238E27FC236}">
                <a16:creationId xmlns:a16="http://schemas.microsoft.com/office/drawing/2014/main" id="{643C41EC-C610-4E1B-AAC4-519847305240}"/>
              </a:ext>
            </a:extLst>
          </p:cNvPr>
          <p:cNvSpPr txBox="1"/>
          <p:nvPr/>
        </p:nvSpPr>
        <p:spPr>
          <a:xfrm>
            <a:off x="3750256" y="1787526"/>
            <a:ext cx="3297555" cy="1207770"/>
          </a:xfrm>
          <a:prstGeom prst="rect">
            <a:avLst/>
          </a:prstGeom>
          <a:noFill/>
        </p:spPr>
        <p:txBody>
          <a:bodyPr wrap="square" rtlCol="0" anchor="t">
            <a:spAutoFit/>
          </a:bodyPr>
          <a:lstStyle/>
          <a:p>
            <a:r>
              <a:rPr lang="zh-CN" altLang="en-US" dirty="0">
                <a:latin typeface="微软雅黑" panose="020B0503020204020204" charset="-122"/>
                <a:ea typeface="微软雅黑" panose="020B0503020204020204" charset="-122"/>
                <a:cs typeface="微软雅黑" panose="020B0503020204020204" charset="-122"/>
                <a:sym typeface="+mn-ea"/>
              </a:rPr>
              <a:t>早从</a:t>
            </a:r>
            <a:r>
              <a:rPr lang="zh-CN" altLang="en-US" dirty="0">
                <a:solidFill>
                  <a:srgbClr val="FF0000"/>
                </a:solidFill>
                <a:latin typeface="微软雅黑" panose="020B0503020204020204" charset="-122"/>
                <a:ea typeface="微软雅黑" panose="020B0503020204020204" charset="-122"/>
                <a:cs typeface="微软雅黑" panose="020B0503020204020204" charset="-122"/>
                <a:sym typeface="+mn-ea"/>
              </a:rPr>
              <a:t>数百年前</a:t>
            </a:r>
            <a:r>
              <a:rPr lang="zh-CN" altLang="en-US" dirty="0">
                <a:latin typeface="微软雅黑" panose="020B0503020204020204" charset="-122"/>
                <a:ea typeface="微软雅黑" panose="020B0503020204020204" charset="-122"/>
                <a:cs typeface="微软雅黑" panose="020B0503020204020204" charset="-122"/>
                <a:sym typeface="+mn-ea"/>
              </a:rPr>
              <a:t>的启蒙时代，科学家先观察，取得并分析数据，归纳出假说，然后再经过不断实证，逐渐形成定律。</a:t>
            </a:r>
            <a:endParaRPr lang="zh-CN" altLang="en-US" dirty="0"/>
          </a:p>
        </p:txBody>
      </p:sp>
      <p:sp>
        <p:nvSpPr>
          <p:cNvPr id="33" name="文本框 32">
            <a:extLst>
              <a:ext uri="{FF2B5EF4-FFF2-40B4-BE49-F238E27FC236}">
                <a16:creationId xmlns:a16="http://schemas.microsoft.com/office/drawing/2014/main" id="{F340FC02-34EC-4F97-998E-495C38663CE5}"/>
              </a:ext>
            </a:extLst>
          </p:cNvPr>
          <p:cNvSpPr txBox="1"/>
          <p:nvPr/>
        </p:nvSpPr>
        <p:spPr>
          <a:xfrm>
            <a:off x="7032395" y="4824555"/>
            <a:ext cx="2790190" cy="933450"/>
          </a:xfrm>
          <a:prstGeom prst="rect">
            <a:avLst/>
          </a:prstGeom>
          <a:noFill/>
        </p:spPr>
        <p:txBody>
          <a:bodyPr wrap="square" rtlCol="0" anchor="t">
            <a:spAutoFit/>
          </a:bodyPr>
          <a:lstStyle/>
          <a:p>
            <a:r>
              <a:rPr lang="zh-CN" altLang="en-US" dirty="0">
                <a:latin typeface="微软雅黑" panose="020B0503020204020204" charset="-122"/>
                <a:ea typeface="微软雅黑" panose="020B0503020204020204" charset="-122"/>
                <a:cs typeface="微软雅黑" panose="020B0503020204020204" charset="-122"/>
                <a:sym typeface="+mn-ea"/>
              </a:rPr>
              <a:t>采集数据的软硬件，是</a:t>
            </a:r>
            <a:r>
              <a:rPr lang="zh-CN" altLang="en-US" dirty="0">
                <a:solidFill>
                  <a:srgbClr val="FF0000"/>
                </a:solidFill>
                <a:latin typeface="微软雅黑" panose="020B0503020204020204" charset="-122"/>
                <a:ea typeface="微软雅黑" panose="020B0503020204020204" charset="-122"/>
                <a:cs typeface="微软雅黑" panose="020B0503020204020204" charset="-122"/>
                <a:sym typeface="+mn-ea"/>
              </a:rPr>
              <a:t>人为设计</a:t>
            </a:r>
            <a:r>
              <a:rPr lang="zh-CN" altLang="en-US" dirty="0">
                <a:latin typeface="微软雅黑" panose="020B0503020204020204" charset="-122"/>
                <a:ea typeface="微软雅黑" panose="020B0503020204020204" charset="-122"/>
                <a:cs typeface="微软雅黑" panose="020B0503020204020204" charset="-122"/>
                <a:sym typeface="+mn-ea"/>
              </a:rPr>
              <a:t>的，因此不可能做到绝对的客观。</a:t>
            </a:r>
            <a:endParaRPr lang="zh-CN" altLang="en-US" dirty="0"/>
          </a:p>
        </p:txBody>
      </p:sp>
    </p:spTree>
    <p:extLst>
      <p:ext uri="{BB962C8B-B14F-4D97-AF65-F5344CB8AC3E}">
        <p14:creationId xmlns:p14="http://schemas.microsoft.com/office/powerpoint/2010/main" val="3448289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F86782C-EE77-43CF-BAE2-828559F7AB78}"/>
              </a:ext>
            </a:extLst>
          </p:cNvPr>
          <p:cNvSpPr txBox="1">
            <a:spLocks/>
          </p:cNvSpPr>
          <p:nvPr/>
        </p:nvSpPr>
        <p:spPr>
          <a:xfrm>
            <a:off x="201884" y="1600201"/>
            <a:ext cx="1021797" cy="3321424"/>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内</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容</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回</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顾</a:t>
            </a:r>
          </a:p>
        </p:txBody>
      </p:sp>
      <p:pic>
        <p:nvPicPr>
          <p:cNvPr id="18" name="图片 17">
            <a:extLst>
              <a:ext uri="{FF2B5EF4-FFF2-40B4-BE49-F238E27FC236}">
                <a16:creationId xmlns:a16="http://schemas.microsoft.com/office/drawing/2014/main" id="{16F558AF-0ED3-489A-A8F9-0D380F2AC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346" y="0"/>
            <a:ext cx="9731034" cy="6882926"/>
          </a:xfrm>
          <a:prstGeom prst="rect">
            <a:avLst/>
          </a:prstGeom>
        </p:spPr>
      </p:pic>
    </p:spTree>
    <p:extLst>
      <p:ext uri="{BB962C8B-B14F-4D97-AF65-F5344CB8AC3E}">
        <p14:creationId xmlns:p14="http://schemas.microsoft.com/office/powerpoint/2010/main" val="644652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圆角矩形 1">
            <a:extLst>
              <a:ext uri="{FF2B5EF4-FFF2-40B4-BE49-F238E27FC236}">
                <a16:creationId xmlns:a16="http://schemas.microsoft.com/office/drawing/2014/main" id="{1715A81F-F6DB-4A4A-A6CD-726BEF4B8A0F}"/>
              </a:ext>
            </a:extLst>
          </p:cNvPr>
          <p:cNvSpPr/>
          <p:nvPr/>
        </p:nvSpPr>
        <p:spPr>
          <a:xfrm>
            <a:off x="1309991" y="1354699"/>
            <a:ext cx="9251165" cy="5052585"/>
          </a:xfrm>
          <a:prstGeom prst="roundRect">
            <a:avLst>
              <a:gd name="adj" fmla="val 10704"/>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a:p>
            <a:pPr algn="ctr"/>
            <a:endParaRPr kumimoji="1" lang="zh-CN" altLang="en-US" dirty="0"/>
          </a:p>
        </p:txBody>
      </p:sp>
      <p:pic>
        <p:nvPicPr>
          <p:cNvPr id="52" name="图片 51">
            <a:extLst>
              <a:ext uri="{FF2B5EF4-FFF2-40B4-BE49-F238E27FC236}">
                <a16:creationId xmlns:a16="http://schemas.microsoft.com/office/drawing/2014/main" id="{E5A5A44F-D2DF-41AF-A07D-B700E48A13DD}"/>
              </a:ext>
            </a:extLst>
          </p:cNvPr>
          <p:cNvPicPr>
            <a:picLocks noChangeAspect="1"/>
          </p:cNvPicPr>
          <p:nvPr/>
        </p:nvPicPr>
        <p:blipFill>
          <a:blip r:embed="rId3"/>
          <a:stretch>
            <a:fillRect/>
          </a:stretch>
        </p:blipFill>
        <p:spPr>
          <a:xfrm>
            <a:off x="6906639" y="355204"/>
            <a:ext cx="2793000" cy="1840826"/>
          </a:xfrm>
          <a:prstGeom prst="rect">
            <a:avLst/>
          </a:prstGeom>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大数据关键技术</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微软雅黑" panose="020B0503020204020204" pitchFamily="34" charset="-122"/>
                <a:ea typeface="微软雅黑" panose="020B0503020204020204" pitchFamily="34" charset="-122"/>
                <a:cs typeface="Times New Roman" panose="02020603050405020304" pitchFamily="18" charset="0"/>
              </a:rPr>
              <a:t>20</a:t>
            </a:fld>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8" name="组合 17">
            <a:extLst>
              <a:ext uri="{FF2B5EF4-FFF2-40B4-BE49-F238E27FC236}">
                <a16:creationId xmlns:a16="http://schemas.microsoft.com/office/drawing/2014/main" id="{3A615BA2-3CDB-461E-916F-D8D857A221D8}"/>
              </a:ext>
            </a:extLst>
          </p:cNvPr>
          <p:cNvGrpSpPr/>
          <p:nvPr/>
        </p:nvGrpSpPr>
        <p:grpSpPr>
          <a:xfrm>
            <a:off x="2112724" y="2183666"/>
            <a:ext cx="2452133" cy="612000"/>
            <a:chOff x="1095221" y="1944653"/>
            <a:chExt cx="2452133" cy="720000"/>
          </a:xfrm>
        </p:grpSpPr>
        <p:sp>
          <p:nvSpPr>
            <p:cNvPr id="19" name="圆角矩形 20">
              <a:extLst>
                <a:ext uri="{FF2B5EF4-FFF2-40B4-BE49-F238E27FC236}">
                  <a16:creationId xmlns:a16="http://schemas.microsoft.com/office/drawing/2014/main" id="{0096EB37-EE25-4155-B385-81FCAD60C399}"/>
                </a:ext>
              </a:extLst>
            </p:cNvPr>
            <p:cNvSpPr/>
            <p:nvPr/>
          </p:nvSpPr>
          <p:spPr>
            <a:xfrm>
              <a:off x="2342558" y="2069752"/>
              <a:ext cx="1204796" cy="504000"/>
            </a:xfrm>
            <a:prstGeom prst="roundRect">
              <a:avLst/>
            </a:prstGeom>
            <a:solidFill>
              <a:schemeClr val="bg1"/>
            </a:solidFill>
            <a:ln w="28575">
              <a:solidFill>
                <a:srgbClr val="FB535E"/>
              </a:solidFill>
            </a:ln>
          </p:spPr>
          <p:style>
            <a:lnRef idx="1">
              <a:schemeClr val="accent5"/>
            </a:lnRef>
            <a:fillRef idx="2">
              <a:schemeClr val="accent5"/>
            </a:fillRef>
            <a:effectRef idx="1">
              <a:schemeClr val="accent5"/>
            </a:effectRef>
            <a:fontRef idx="minor">
              <a:schemeClr val="dk1"/>
            </a:fontRef>
          </p:style>
          <p:txBody>
            <a:bodyPr rtlCol="0" anchor="ctr"/>
            <a:lstStyle/>
            <a:p>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体量浩大</a:t>
              </a:r>
            </a:p>
          </p:txBody>
        </p:sp>
        <p:sp>
          <p:nvSpPr>
            <p:cNvPr id="20" name="圆角矩形 15">
              <a:extLst>
                <a:ext uri="{FF2B5EF4-FFF2-40B4-BE49-F238E27FC236}">
                  <a16:creationId xmlns:a16="http://schemas.microsoft.com/office/drawing/2014/main" id="{07682EFB-A531-43F7-8C70-06D916797333}"/>
                </a:ext>
              </a:extLst>
            </p:cNvPr>
            <p:cNvSpPr/>
            <p:nvPr/>
          </p:nvSpPr>
          <p:spPr>
            <a:xfrm>
              <a:off x="1095221" y="1944653"/>
              <a:ext cx="1283569" cy="720000"/>
            </a:xfrm>
            <a:prstGeom prst="roundRect">
              <a:avLst/>
            </a:prstGeom>
            <a:solidFill>
              <a:srgbClr val="F75EA2"/>
            </a:solidFill>
            <a:ln w="28575">
              <a:solidFill>
                <a:srgbClr val="FB535E"/>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Volume</a:t>
              </a:r>
            </a:p>
            <a:p>
              <a:pPr algn="ct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大体量</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1" name="组合 20">
            <a:extLst>
              <a:ext uri="{FF2B5EF4-FFF2-40B4-BE49-F238E27FC236}">
                <a16:creationId xmlns:a16="http://schemas.microsoft.com/office/drawing/2014/main" id="{B36A2DA9-C05B-457B-88D2-5D856562A5E6}"/>
              </a:ext>
            </a:extLst>
          </p:cNvPr>
          <p:cNvGrpSpPr/>
          <p:nvPr/>
        </p:nvGrpSpPr>
        <p:grpSpPr>
          <a:xfrm>
            <a:off x="2112724" y="2981932"/>
            <a:ext cx="2452133" cy="612000"/>
            <a:chOff x="1094562" y="2959030"/>
            <a:chExt cx="2452133" cy="720000"/>
          </a:xfrm>
        </p:grpSpPr>
        <p:sp>
          <p:nvSpPr>
            <p:cNvPr id="22" name="圆角矩形 21">
              <a:extLst>
                <a:ext uri="{FF2B5EF4-FFF2-40B4-BE49-F238E27FC236}">
                  <a16:creationId xmlns:a16="http://schemas.microsoft.com/office/drawing/2014/main" id="{C70DE70E-6907-4D7A-BA88-403956838F4D}"/>
                </a:ext>
              </a:extLst>
            </p:cNvPr>
            <p:cNvSpPr/>
            <p:nvPr/>
          </p:nvSpPr>
          <p:spPr>
            <a:xfrm>
              <a:off x="2341898" y="3069427"/>
              <a:ext cx="1204797" cy="504000"/>
            </a:xfrm>
            <a:prstGeom prst="roundRect">
              <a:avLst/>
            </a:prstGeom>
            <a:solidFill>
              <a:schemeClr val="bg1"/>
            </a:solidFill>
            <a:ln w="28575">
              <a:solidFill>
                <a:srgbClr val="44B2C9"/>
              </a:solidFill>
            </a:ln>
          </p:spPr>
          <p:style>
            <a:lnRef idx="1">
              <a:schemeClr val="accent5"/>
            </a:lnRef>
            <a:fillRef idx="2">
              <a:schemeClr val="accent5"/>
            </a:fillRef>
            <a:effectRef idx="1">
              <a:schemeClr val="accent5"/>
            </a:effectRef>
            <a:fontRef idx="minor">
              <a:schemeClr val="dk1"/>
            </a:fontRef>
          </p:style>
          <p:txBody>
            <a:bodyPr rtlCol="0" anchor="ctr"/>
            <a:lstStyle/>
            <a:p>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快速生成</a:t>
              </a:r>
            </a:p>
          </p:txBody>
        </p:sp>
        <p:sp>
          <p:nvSpPr>
            <p:cNvPr id="23" name="圆角矩形 16">
              <a:extLst>
                <a:ext uri="{FF2B5EF4-FFF2-40B4-BE49-F238E27FC236}">
                  <a16:creationId xmlns:a16="http://schemas.microsoft.com/office/drawing/2014/main" id="{134211F8-8129-4CE4-8904-47A48F7DA19A}"/>
                </a:ext>
              </a:extLst>
            </p:cNvPr>
            <p:cNvSpPr/>
            <p:nvPr/>
          </p:nvSpPr>
          <p:spPr>
            <a:xfrm>
              <a:off x="1094562" y="2959030"/>
              <a:ext cx="1283569" cy="720000"/>
            </a:xfrm>
            <a:prstGeom prst="roundRect">
              <a:avLst/>
            </a:prstGeom>
            <a:solidFill>
              <a:srgbClr val="52C5D8"/>
            </a:solidFill>
            <a:ln w="28575">
              <a:solidFill>
                <a:srgbClr val="44B2C9"/>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Velocity</a:t>
              </a:r>
            </a:p>
            <a:p>
              <a:pPr algn="ct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时效性</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4" name="组合 33">
            <a:extLst>
              <a:ext uri="{FF2B5EF4-FFF2-40B4-BE49-F238E27FC236}">
                <a16:creationId xmlns:a16="http://schemas.microsoft.com/office/drawing/2014/main" id="{7D3A116A-672F-4F05-9E1B-3DFF7BBCA083}"/>
              </a:ext>
            </a:extLst>
          </p:cNvPr>
          <p:cNvGrpSpPr/>
          <p:nvPr/>
        </p:nvGrpSpPr>
        <p:grpSpPr>
          <a:xfrm>
            <a:off x="2112724" y="3780198"/>
            <a:ext cx="2450712" cy="612000"/>
            <a:chOff x="1095983" y="3943803"/>
            <a:chExt cx="2450712" cy="720000"/>
          </a:xfrm>
        </p:grpSpPr>
        <p:sp>
          <p:nvSpPr>
            <p:cNvPr id="35" name="圆角矩形 23">
              <a:extLst>
                <a:ext uri="{FF2B5EF4-FFF2-40B4-BE49-F238E27FC236}">
                  <a16:creationId xmlns:a16="http://schemas.microsoft.com/office/drawing/2014/main" id="{A396FC45-1A6C-426A-9AD3-EDCA96CA91B9}"/>
                </a:ext>
              </a:extLst>
            </p:cNvPr>
            <p:cNvSpPr/>
            <p:nvPr/>
          </p:nvSpPr>
          <p:spPr>
            <a:xfrm>
              <a:off x="2341898" y="4032206"/>
              <a:ext cx="1204797" cy="504000"/>
            </a:xfrm>
            <a:prstGeom prst="roundRect">
              <a:avLst/>
            </a:prstGeom>
            <a:solidFill>
              <a:schemeClr val="bg1"/>
            </a:solidFill>
            <a:ln w="28575">
              <a:solidFill>
                <a:srgbClr val="DEC83A"/>
              </a:solidFill>
            </a:ln>
          </p:spPr>
          <p:style>
            <a:lnRef idx="1">
              <a:schemeClr val="accent5"/>
            </a:lnRef>
            <a:fillRef idx="2">
              <a:schemeClr val="accent5"/>
            </a:fillRef>
            <a:effectRef idx="1">
              <a:schemeClr val="accent5"/>
            </a:effectRef>
            <a:fontRef idx="minor">
              <a:schemeClr val="dk1"/>
            </a:fontRef>
          </p:style>
          <p:txBody>
            <a:bodyPr rtlCol="0" anchor="ctr"/>
            <a:lstStyle/>
            <a:p>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多源异构</a:t>
              </a:r>
            </a:p>
          </p:txBody>
        </p:sp>
        <p:sp>
          <p:nvSpPr>
            <p:cNvPr id="36" name="圆角矩形 17">
              <a:extLst>
                <a:ext uri="{FF2B5EF4-FFF2-40B4-BE49-F238E27FC236}">
                  <a16:creationId xmlns:a16="http://schemas.microsoft.com/office/drawing/2014/main" id="{A440B129-8012-4740-BF4A-41956609EBF5}"/>
                </a:ext>
              </a:extLst>
            </p:cNvPr>
            <p:cNvSpPr/>
            <p:nvPr/>
          </p:nvSpPr>
          <p:spPr>
            <a:xfrm>
              <a:off x="1095983" y="3943803"/>
              <a:ext cx="1283569" cy="720000"/>
            </a:xfrm>
            <a:prstGeom prst="roundRect">
              <a:avLst/>
            </a:prstGeom>
            <a:solidFill>
              <a:srgbClr val="FCE019"/>
            </a:solidFill>
            <a:ln w="28575">
              <a:solidFill>
                <a:srgbClr val="DEC83A"/>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Variety</a:t>
              </a:r>
            </a:p>
            <a:p>
              <a:pPr algn="ct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多样性</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7" name="组合 36">
            <a:extLst>
              <a:ext uri="{FF2B5EF4-FFF2-40B4-BE49-F238E27FC236}">
                <a16:creationId xmlns:a16="http://schemas.microsoft.com/office/drawing/2014/main" id="{81847647-65E0-4803-84D0-F9F2F35A21E7}"/>
              </a:ext>
            </a:extLst>
          </p:cNvPr>
          <p:cNvGrpSpPr/>
          <p:nvPr/>
        </p:nvGrpSpPr>
        <p:grpSpPr>
          <a:xfrm>
            <a:off x="2112724" y="4578464"/>
            <a:ext cx="2451371" cy="612000"/>
            <a:chOff x="1095983" y="4905779"/>
            <a:chExt cx="2451371" cy="720000"/>
          </a:xfrm>
        </p:grpSpPr>
        <p:sp>
          <p:nvSpPr>
            <p:cNvPr id="38" name="圆角矩形 22">
              <a:extLst>
                <a:ext uri="{FF2B5EF4-FFF2-40B4-BE49-F238E27FC236}">
                  <a16:creationId xmlns:a16="http://schemas.microsoft.com/office/drawing/2014/main" id="{0D9DC521-8928-4A25-B453-F70516EC56B3}"/>
                </a:ext>
              </a:extLst>
            </p:cNvPr>
            <p:cNvSpPr/>
            <p:nvPr/>
          </p:nvSpPr>
          <p:spPr>
            <a:xfrm>
              <a:off x="2341185" y="5010122"/>
              <a:ext cx="1206169" cy="504000"/>
            </a:xfrm>
            <a:prstGeom prst="roundRect">
              <a:avLst/>
            </a:prstGeom>
            <a:solidFill>
              <a:schemeClr val="bg1"/>
            </a:solidFill>
            <a:ln w="28575">
              <a:solidFill>
                <a:srgbClr val="00AE4C"/>
              </a:solidFill>
            </a:ln>
          </p:spPr>
          <p:style>
            <a:lnRef idx="1">
              <a:schemeClr val="accent5"/>
            </a:lnRef>
            <a:fillRef idx="2">
              <a:schemeClr val="accent5"/>
            </a:fillRef>
            <a:effectRef idx="1">
              <a:schemeClr val="accent5"/>
            </a:effectRef>
            <a:fontRef idx="minor">
              <a:schemeClr val="dk1"/>
            </a:fontRef>
          </p:style>
          <p:txBody>
            <a:bodyPr rtlCol="0" anchor="ctr"/>
            <a:lstStyle/>
            <a:p>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价值稀疏</a:t>
              </a:r>
            </a:p>
          </p:txBody>
        </p:sp>
        <p:sp>
          <p:nvSpPr>
            <p:cNvPr id="39" name="圆角矩形 18">
              <a:extLst>
                <a:ext uri="{FF2B5EF4-FFF2-40B4-BE49-F238E27FC236}">
                  <a16:creationId xmlns:a16="http://schemas.microsoft.com/office/drawing/2014/main" id="{B0721798-0171-46E8-AD45-4109FEED25C5}"/>
                </a:ext>
              </a:extLst>
            </p:cNvPr>
            <p:cNvSpPr/>
            <p:nvPr/>
          </p:nvSpPr>
          <p:spPr>
            <a:xfrm>
              <a:off x="1095983" y="4905779"/>
              <a:ext cx="1283569" cy="720000"/>
            </a:xfrm>
            <a:prstGeom prst="roundRect">
              <a:avLst/>
            </a:prstGeom>
            <a:solidFill>
              <a:srgbClr val="A3ED65"/>
            </a:solidFill>
            <a:ln w="28575">
              <a:solidFill>
                <a:srgbClr val="00AE4C"/>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Value</a:t>
              </a:r>
            </a:p>
            <a:p>
              <a:pPr algn="ct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大价值</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0" name="组合 39">
            <a:extLst>
              <a:ext uri="{FF2B5EF4-FFF2-40B4-BE49-F238E27FC236}">
                <a16:creationId xmlns:a16="http://schemas.microsoft.com/office/drawing/2014/main" id="{EF50FFDA-E5BB-4E3F-8A64-EA7810AFD19E}"/>
              </a:ext>
            </a:extLst>
          </p:cNvPr>
          <p:cNvGrpSpPr/>
          <p:nvPr/>
        </p:nvGrpSpPr>
        <p:grpSpPr>
          <a:xfrm>
            <a:off x="2112724" y="5376732"/>
            <a:ext cx="2448736" cy="612000"/>
            <a:chOff x="1097960" y="5900215"/>
            <a:chExt cx="2448736" cy="720000"/>
          </a:xfrm>
        </p:grpSpPr>
        <p:sp>
          <p:nvSpPr>
            <p:cNvPr id="41" name="圆角矩形 20">
              <a:extLst>
                <a:ext uri="{FF2B5EF4-FFF2-40B4-BE49-F238E27FC236}">
                  <a16:creationId xmlns:a16="http://schemas.microsoft.com/office/drawing/2014/main" id="{A2838A60-C861-4180-A121-68DF41D898C9}"/>
                </a:ext>
              </a:extLst>
            </p:cNvPr>
            <p:cNvSpPr/>
            <p:nvPr/>
          </p:nvSpPr>
          <p:spPr>
            <a:xfrm>
              <a:off x="2343164" y="5991117"/>
              <a:ext cx="1203532" cy="504000"/>
            </a:xfrm>
            <a:prstGeom prst="roundRect">
              <a:avLst/>
            </a:prstGeom>
            <a:solidFill>
              <a:schemeClr val="bg1"/>
            </a:solidFill>
            <a:ln w="28575">
              <a:solidFill>
                <a:srgbClr val="9A3EC5"/>
              </a:solidFill>
            </a:ln>
          </p:spPr>
          <p:style>
            <a:lnRef idx="1">
              <a:schemeClr val="accent5"/>
            </a:lnRef>
            <a:fillRef idx="2">
              <a:schemeClr val="accent5"/>
            </a:fillRef>
            <a:effectRef idx="1">
              <a:schemeClr val="accent5"/>
            </a:effectRef>
            <a:fontRef idx="minor">
              <a:schemeClr val="dk1"/>
            </a:fontRef>
          </p:style>
          <p:txBody>
            <a:bodyPr rtlCol="0" anchor="ctr"/>
            <a:lstStyle/>
            <a:p>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真实可靠</a:t>
              </a:r>
            </a:p>
          </p:txBody>
        </p:sp>
        <p:sp>
          <p:nvSpPr>
            <p:cNvPr id="42" name="圆角矩形 15">
              <a:extLst>
                <a:ext uri="{FF2B5EF4-FFF2-40B4-BE49-F238E27FC236}">
                  <a16:creationId xmlns:a16="http://schemas.microsoft.com/office/drawing/2014/main" id="{45CD6895-53C4-41EB-AC63-F432B4AC3121}"/>
                </a:ext>
              </a:extLst>
            </p:cNvPr>
            <p:cNvSpPr/>
            <p:nvPr/>
          </p:nvSpPr>
          <p:spPr>
            <a:xfrm>
              <a:off x="1097960" y="5900215"/>
              <a:ext cx="1283569" cy="720000"/>
            </a:xfrm>
            <a:prstGeom prst="roundRect">
              <a:avLst/>
            </a:prstGeom>
            <a:solidFill>
              <a:srgbClr val="DE6CFC"/>
            </a:solidFill>
            <a:ln w="28575">
              <a:solidFill>
                <a:srgbClr val="9A3EC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Veracity</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准确性</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3" name="右大括号 42">
            <a:extLst>
              <a:ext uri="{FF2B5EF4-FFF2-40B4-BE49-F238E27FC236}">
                <a16:creationId xmlns:a16="http://schemas.microsoft.com/office/drawing/2014/main" id="{32F2E553-324F-4DEC-8CD9-BE42C19EB238}"/>
              </a:ext>
            </a:extLst>
          </p:cNvPr>
          <p:cNvSpPr/>
          <p:nvPr/>
        </p:nvSpPr>
        <p:spPr>
          <a:xfrm>
            <a:off x="4722669" y="2241454"/>
            <a:ext cx="445053" cy="373742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5B1F61BA-2994-42DB-84B3-840A1B7BB986}"/>
              </a:ext>
            </a:extLst>
          </p:cNvPr>
          <p:cNvSpPr txBox="1"/>
          <p:nvPr/>
        </p:nvSpPr>
        <p:spPr>
          <a:xfrm>
            <a:off x="7975967" y="2833238"/>
            <a:ext cx="1826142" cy="1323439"/>
          </a:xfrm>
          <a:prstGeom prst="rect">
            <a:avLst/>
          </a:prstGeom>
          <a:noFill/>
        </p:spPr>
        <p:txBody>
          <a:bodyPr wrap="square" rtlCol="0">
            <a:spAutoFit/>
          </a:bodyPr>
          <a:lstStyle/>
          <a:p>
            <a:r>
              <a:rPr kumimoji="1" lang="zh-CN" altLang="en-US" sz="2000" dirty="0">
                <a:latin typeface="Microsoft YaHei" charset="0"/>
                <a:ea typeface="Microsoft YaHei" charset="0"/>
                <a:cs typeface="Microsoft YaHei" charset="0"/>
              </a:rPr>
              <a:t>传统存储技术、查询技术、分析技术等对大数据不再适用</a:t>
            </a:r>
          </a:p>
        </p:txBody>
      </p:sp>
      <p:sp>
        <p:nvSpPr>
          <p:cNvPr id="45" name="文本框 44">
            <a:extLst>
              <a:ext uri="{FF2B5EF4-FFF2-40B4-BE49-F238E27FC236}">
                <a16:creationId xmlns:a16="http://schemas.microsoft.com/office/drawing/2014/main" id="{61B2803F-E258-4043-8E1D-FA39823DF720}"/>
              </a:ext>
            </a:extLst>
          </p:cNvPr>
          <p:cNvSpPr txBox="1"/>
          <p:nvPr/>
        </p:nvSpPr>
        <p:spPr>
          <a:xfrm>
            <a:off x="7935908" y="4891756"/>
            <a:ext cx="1826141" cy="584775"/>
          </a:xfrm>
          <a:prstGeom prst="rect">
            <a:avLst/>
          </a:prstGeom>
          <a:noFill/>
        </p:spPr>
        <p:txBody>
          <a:bodyPr wrap="none" rtlCol="0">
            <a:spAutoFit/>
          </a:bodyPr>
          <a:lstStyle/>
          <a:p>
            <a:pPr algn="ctr"/>
            <a:r>
              <a:rPr kumimoji="1" lang="zh-CN" altLang="en-US" sz="3200" dirty="0">
                <a:solidFill>
                  <a:srgbClr val="FF0000"/>
                </a:solidFill>
                <a:latin typeface="Microsoft YaHei" charset="0"/>
                <a:ea typeface="Microsoft YaHei" charset="0"/>
                <a:cs typeface="Microsoft YaHei" charset="0"/>
              </a:rPr>
              <a:t>新的机遇</a:t>
            </a:r>
          </a:p>
        </p:txBody>
      </p:sp>
      <p:sp>
        <p:nvSpPr>
          <p:cNvPr id="46" name="文本框 45">
            <a:extLst>
              <a:ext uri="{FF2B5EF4-FFF2-40B4-BE49-F238E27FC236}">
                <a16:creationId xmlns:a16="http://schemas.microsoft.com/office/drawing/2014/main" id="{2534D592-3ECF-4611-B5AE-8913C1BD3233}"/>
              </a:ext>
            </a:extLst>
          </p:cNvPr>
          <p:cNvSpPr txBox="1"/>
          <p:nvPr/>
        </p:nvSpPr>
        <p:spPr>
          <a:xfrm>
            <a:off x="7935908" y="2250940"/>
            <a:ext cx="1826142" cy="584775"/>
          </a:xfrm>
          <a:prstGeom prst="rect">
            <a:avLst/>
          </a:prstGeom>
          <a:noFill/>
        </p:spPr>
        <p:txBody>
          <a:bodyPr wrap="none" rtlCol="0">
            <a:spAutoFit/>
          </a:bodyPr>
          <a:lstStyle/>
          <a:p>
            <a:pPr algn="ctr"/>
            <a:r>
              <a:rPr kumimoji="1" lang="zh-CN" altLang="en-US" sz="3200" dirty="0">
                <a:solidFill>
                  <a:srgbClr val="FF0000"/>
                </a:solidFill>
                <a:latin typeface="Microsoft YaHei" charset="0"/>
                <a:ea typeface="Microsoft YaHei" charset="0"/>
                <a:cs typeface="Microsoft YaHei" charset="0"/>
              </a:rPr>
              <a:t>新的挑战</a:t>
            </a:r>
          </a:p>
        </p:txBody>
      </p:sp>
      <p:sp>
        <p:nvSpPr>
          <p:cNvPr id="47" name="圆角矩形 21">
            <a:extLst>
              <a:ext uri="{FF2B5EF4-FFF2-40B4-BE49-F238E27FC236}">
                <a16:creationId xmlns:a16="http://schemas.microsoft.com/office/drawing/2014/main" id="{106C74A6-2E18-4B46-A108-EABA22D8E22D}"/>
              </a:ext>
            </a:extLst>
          </p:cNvPr>
          <p:cNvSpPr/>
          <p:nvPr/>
        </p:nvSpPr>
        <p:spPr>
          <a:xfrm>
            <a:off x="5325534" y="2300748"/>
            <a:ext cx="1876657" cy="1328023"/>
          </a:xfrm>
          <a:prstGeom prst="roundRect">
            <a:avLst/>
          </a:prstGeom>
          <a:ln w="19050">
            <a:solidFill>
              <a:schemeClr val="tx1"/>
            </a:solidFill>
          </a:ln>
        </p:spPr>
        <p:txBody>
          <a:bodyPr wrap="square">
            <a:spAutoFit/>
          </a:bodyPr>
          <a:lstStyle/>
          <a:p>
            <a:pPr algn="ctr"/>
            <a:r>
              <a:rPr lang="zh-CN" altLang="en-US" sz="2400" dirty="0">
                <a:solidFill>
                  <a:srgbClr val="FF0000"/>
                </a:solidFill>
                <a:latin typeface="微软雅黑" panose="020B0503020204020204" charset="-122"/>
                <a:ea typeface="微软雅黑" panose="020B0503020204020204" charset="-122"/>
                <a:sym typeface="+mn-ea"/>
              </a:rPr>
              <a:t>超出常规的计算机技术的处理能力</a:t>
            </a:r>
            <a:endParaRPr lang="zh-CN" altLang="en-US" sz="2400" dirty="0">
              <a:solidFill>
                <a:srgbClr val="FF0000"/>
              </a:solidFill>
              <a:latin typeface="微软雅黑" panose="020B0503020204020204" charset="-122"/>
              <a:ea typeface="微软雅黑" panose="020B0503020204020204" charset="-122"/>
            </a:endParaRPr>
          </a:p>
        </p:txBody>
      </p:sp>
      <p:sp>
        <p:nvSpPr>
          <p:cNvPr id="48" name="圆角矩形 22">
            <a:extLst>
              <a:ext uri="{FF2B5EF4-FFF2-40B4-BE49-F238E27FC236}">
                <a16:creationId xmlns:a16="http://schemas.microsoft.com/office/drawing/2014/main" id="{9FC8F6EC-962A-47BF-AB75-3E1595D8EAEA}"/>
              </a:ext>
            </a:extLst>
          </p:cNvPr>
          <p:cNvSpPr/>
          <p:nvPr/>
        </p:nvSpPr>
        <p:spPr>
          <a:xfrm>
            <a:off x="5325534" y="4877267"/>
            <a:ext cx="1881333" cy="919401"/>
          </a:xfrm>
          <a:prstGeom prst="roundRect">
            <a:avLst/>
          </a:prstGeom>
          <a:ln w="19050">
            <a:solidFill>
              <a:schemeClr val="tx1"/>
            </a:solidFill>
          </a:ln>
        </p:spPr>
        <p:txBody>
          <a:bodyPr wrap="square">
            <a:spAutoFit/>
          </a:bodyPr>
          <a:lstStyle/>
          <a:p>
            <a:pPr algn="ctr"/>
            <a:r>
              <a:rPr lang="zh-CN" altLang="en-US" sz="2400" dirty="0">
                <a:solidFill>
                  <a:srgbClr val="FF0000"/>
                </a:solidFill>
                <a:latin typeface="微软雅黑" panose="020B0503020204020204" charset="-122"/>
                <a:ea typeface="微软雅黑" panose="020B0503020204020204" charset="-122"/>
                <a:sym typeface="+mn-ea"/>
              </a:rPr>
              <a:t>蕴涵高的</a:t>
            </a:r>
            <a:endParaRPr lang="en-US" altLang="zh-CN" sz="2400" dirty="0">
              <a:solidFill>
                <a:srgbClr val="FF0000"/>
              </a:solidFill>
              <a:latin typeface="微软雅黑" panose="020B0503020204020204" charset="-122"/>
              <a:ea typeface="微软雅黑" panose="020B0503020204020204" charset="-122"/>
              <a:sym typeface="+mn-ea"/>
            </a:endParaRPr>
          </a:p>
          <a:p>
            <a:pPr algn="ctr"/>
            <a:r>
              <a:rPr lang="zh-CN" altLang="en-US" sz="2400" dirty="0">
                <a:solidFill>
                  <a:srgbClr val="FF0000"/>
                </a:solidFill>
                <a:latin typeface="微软雅黑" panose="020B0503020204020204" charset="-122"/>
                <a:ea typeface="微软雅黑" panose="020B0503020204020204" charset="-122"/>
                <a:sym typeface="+mn-ea"/>
              </a:rPr>
              <a:t>价值</a:t>
            </a:r>
            <a:endParaRPr lang="zh-CN" altLang="en-US" sz="2400" dirty="0">
              <a:solidFill>
                <a:srgbClr val="FF0000"/>
              </a:solidFill>
              <a:latin typeface="微软雅黑" panose="020B0503020204020204" charset="-122"/>
              <a:ea typeface="微软雅黑" panose="020B0503020204020204" charset="-122"/>
            </a:endParaRPr>
          </a:p>
        </p:txBody>
      </p:sp>
      <p:sp>
        <p:nvSpPr>
          <p:cNvPr id="49" name="文本框 48">
            <a:extLst>
              <a:ext uri="{FF2B5EF4-FFF2-40B4-BE49-F238E27FC236}">
                <a16:creationId xmlns:a16="http://schemas.microsoft.com/office/drawing/2014/main" id="{E237DD4F-F0A8-4FD7-A859-9DE1EFFC9C73}"/>
              </a:ext>
            </a:extLst>
          </p:cNvPr>
          <p:cNvSpPr txBox="1"/>
          <p:nvPr/>
        </p:nvSpPr>
        <p:spPr>
          <a:xfrm>
            <a:off x="5941498" y="3567338"/>
            <a:ext cx="644728" cy="1200329"/>
          </a:xfrm>
          <a:prstGeom prst="rect">
            <a:avLst/>
          </a:prstGeom>
          <a:noFill/>
        </p:spPr>
        <p:txBody>
          <a:bodyPr wrap="none" rtlCol="0">
            <a:spAutoFit/>
          </a:bodyPr>
          <a:lstStyle/>
          <a:p>
            <a:pPr algn="ctr"/>
            <a:r>
              <a:rPr lang="en-US" altLang="zh-CN" sz="7200" dirty="0"/>
              <a:t>+</a:t>
            </a:r>
            <a:endParaRPr lang="zh-CN" altLang="en-US" sz="7200" dirty="0"/>
          </a:p>
        </p:txBody>
      </p:sp>
      <p:cxnSp>
        <p:nvCxnSpPr>
          <p:cNvPr id="50" name="直接连接符 49">
            <a:extLst>
              <a:ext uri="{FF2B5EF4-FFF2-40B4-BE49-F238E27FC236}">
                <a16:creationId xmlns:a16="http://schemas.microsoft.com/office/drawing/2014/main" id="{B3E3F04C-CD21-4DFC-941B-99D7C4F9EDC0}"/>
              </a:ext>
            </a:extLst>
          </p:cNvPr>
          <p:cNvCxnSpPr/>
          <p:nvPr/>
        </p:nvCxnSpPr>
        <p:spPr>
          <a:xfrm>
            <a:off x="7674343" y="2253216"/>
            <a:ext cx="0" cy="35493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315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流程</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大数据关键技术</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微软雅黑" panose="020B0503020204020204" pitchFamily="34" charset="-122"/>
                <a:ea typeface="微软雅黑" panose="020B0503020204020204" pitchFamily="34" charset="-122"/>
                <a:cs typeface="Times New Roman" panose="02020603050405020304" pitchFamily="18" charset="0"/>
              </a:rPr>
              <a:t>21</a:t>
            </a:fld>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8" name="组 1">
            <a:extLst>
              <a:ext uri="{FF2B5EF4-FFF2-40B4-BE49-F238E27FC236}">
                <a16:creationId xmlns:a16="http://schemas.microsoft.com/office/drawing/2014/main" id="{0E43F4C0-48B1-4118-9B77-DE4CC0358665}"/>
              </a:ext>
            </a:extLst>
          </p:cNvPr>
          <p:cNvGrpSpPr/>
          <p:nvPr/>
        </p:nvGrpSpPr>
        <p:grpSpPr>
          <a:xfrm>
            <a:off x="2448418" y="1222250"/>
            <a:ext cx="7450840" cy="5499227"/>
            <a:chOff x="911851" y="999617"/>
            <a:chExt cx="7450840" cy="5499227"/>
          </a:xfrm>
        </p:grpSpPr>
        <p:sp>
          <p:nvSpPr>
            <p:cNvPr id="19" name="文本框 18">
              <a:extLst>
                <a:ext uri="{FF2B5EF4-FFF2-40B4-BE49-F238E27FC236}">
                  <a16:creationId xmlns:a16="http://schemas.microsoft.com/office/drawing/2014/main" id="{ED0C4526-205D-43BA-892C-263231205BCD}"/>
                </a:ext>
              </a:extLst>
            </p:cNvPr>
            <p:cNvSpPr txBox="1"/>
            <p:nvPr/>
          </p:nvSpPr>
          <p:spPr>
            <a:xfrm>
              <a:off x="2449481" y="4587364"/>
              <a:ext cx="1015021" cy="923330"/>
            </a:xfrm>
            <a:prstGeom prst="rect">
              <a:avLst/>
            </a:prstGeom>
            <a:noFill/>
          </p:spPr>
          <p:txBody>
            <a:bodyPr wrap="none" rtlCol="0">
              <a:spAutoFit/>
            </a:bodyPr>
            <a:lstStyle/>
            <a:p>
              <a:r>
                <a:rPr kumimoji="1" lang="zh-CN" altLang="en-US" b="1">
                  <a:latin typeface="Times New Roman" panose="02020603050405020304" pitchFamily="18" charset="0"/>
                  <a:ea typeface="微软雅黑" panose="020B0503020204020204" pitchFamily="34" charset="-122"/>
                  <a:cs typeface="Times New Roman" panose="02020603050405020304" pitchFamily="18" charset="0"/>
                </a:rPr>
                <a:t>  可视化</a:t>
              </a:r>
            </a:p>
            <a:p>
              <a:endParaRPr kumimoji="1"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p>
              <a:r>
                <a:rPr kumimoji="1" lang="zh-CN" altLang="en-US" b="1" dirty="0">
                  <a:latin typeface="Times New Roman" panose="02020603050405020304" pitchFamily="18" charset="0"/>
                  <a:ea typeface="微软雅黑" panose="020B0503020204020204" pitchFamily="34" charset="-122"/>
                  <a:cs typeface="Times New Roman" panose="02020603050405020304" pitchFamily="18" charset="0"/>
                </a:rPr>
                <a:t>标签云</a:t>
              </a:r>
            </a:p>
          </p:txBody>
        </p:sp>
        <p:grpSp>
          <p:nvGrpSpPr>
            <p:cNvPr id="20" name="组 16">
              <a:extLst>
                <a:ext uri="{FF2B5EF4-FFF2-40B4-BE49-F238E27FC236}">
                  <a16:creationId xmlns:a16="http://schemas.microsoft.com/office/drawing/2014/main" id="{CB72DD1C-588C-43D9-A2FD-B388BA6E2C53}"/>
                </a:ext>
              </a:extLst>
            </p:cNvPr>
            <p:cNvGrpSpPr/>
            <p:nvPr/>
          </p:nvGrpSpPr>
          <p:grpSpPr>
            <a:xfrm>
              <a:off x="3779731" y="999617"/>
              <a:ext cx="1445350" cy="1445349"/>
              <a:chOff x="729541" y="1307162"/>
              <a:chExt cx="1558155" cy="1558155"/>
            </a:xfrm>
          </p:grpSpPr>
          <p:pic>
            <p:nvPicPr>
              <p:cNvPr id="47" name="图片 46">
                <a:extLst>
                  <a:ext uri="{FF2B5EF4-FFF2-40B4-BE49-F238E27FC236}">
                    <a16:creationId xmlns:a16="http://schemas.microsoft.com/office/drawing/2014/main" id="{30E1F65E-A100-45EA-8967-7946A5EF4780}"/>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29541" y="1307162"/>
                <a:ext cx="1558155" cy="1558155"/>
              </a:xfrm>
              <a:prstGeom prst="rect">
                <a:avLst/>
              </a:prstGeom>
            </p:spPr>
          </p:pic>
          <p:sp>
            <p:nvSpPr>
              <p:cNvPr id="48" name="文本框 47">
                <a:extLst>
                  <a:ext uri="{FF2B5EF4-FFF2-40B4-BE49-F238E27FC236}">
                    <a16:creationId xmlns:a16="http://schemas.microsoft.com/office/drawing/2014/main" id="{49A57F16-88B2-47C8-A458-508327501AD1}"/>
                  </a:ext>
                </a:extLst>
              </p:cNvPr>
              <p:cNvSpPr txBox="1"/>
              <p:nvPr/>
            </p:nvSpPr>
            <p:spPr>
              <a:xfrm>
                <a:off x="1063201" y="2030213"/>
                <a:ext cx="945623" cy="398158"/>
              </a:xfrm>
              <a:prstGeom prst="rect">
                <a:avLst/>
              </a:prstGeom>
              <a:noFill/>
            </p:spPr>
            <p:txBody>
              <a:bodyPr wrap="none" rtlCol="0">
                <a:spAutoFit/>
              </a:bodyPr>
              <a:lstStyle/>
              <a:p>
                <a:r>
                  <a:rPr kumimoji="1"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数据源</a:t>
                </a:r>
              </a:p>
            </p:txBody>
          </p:sp>
        </p:grpSp>
        <p:cxnSp>
          <p:nvCxnSpPr>
            <p:cNvPr id="21" name="直线箭头连接符 6">
              <a:extLst>
                <a:ext uri="{FF2B5EF4-FFF2-40B4-BE49-F238E27FC236}">
                  <a16:creationId xmlns:a16="http://schemas.microsoft.com/office/drawing/2014/main" id="{98F5076A-E143-4EED-A03E-667D4FFDBF55}"/>
                </a:ext>
              </a:extLst>
            </p:cNvPr>
            <p:cNvCxnSpPr/>
            <p:nvPr/>
          </p:nvCxnSpPr>
          <p:spPr>
            <a:xfrm>
              <a:off x="4518313" y="2292109"/>
              <a:ext cx="0" cy="6877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罐形 7">
              <a:extLst>
                <a:ext uri="{FF2B5EF4-FFF2-40B4-BE49-F238E27FC236}">
                  <a16:creationId xmlns:a16="http://schemas.microsoft.com/office/drawing/2014/main" id="{64AFF413-FA82-410F-B797-B058F3D2B8D9}"/>
                </a:ext>
              </a:extLst>
            </p:cNvPr>
            <p:cNvSpPr/>
            <p:nvPr/>
          </p:nvSpPr>
          <p:spPr>
            <a:xfrm>
              <a:off x="3894692" y="3179289"/>
              <a:ext cx="1231053" cy="1400393"/>
            </a:xfrm>
            <a:prstGeom prst="can">
              <a:avLst/>
            </a:prstGeom>
            <a:solidFill>
              <a:srgbClr val="778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latin typeface="Times New Roman" panose="02020603050405020304" pitchFamily="18" charset="0"/>
                  <a:ea typeface="微软雅黑" panose="020B0503020204020204" pitchFamily="34" charset="-122"/>
                  <a:cs typeface="Times New Roman" panose="02020603050405020304" pitchFamily="18" charset="0"/>
                </a:rPr>
                <a:t>数据</a:t>
              </a:r>
            </a:p>
            <a:p>
              <a:pPr algn="ctr"/>
              <a:r>
                <a:rPr kumimoji="1" lang="zh-CN" altLang="en-US" b="1" dirty="0">
                  <a:latin typeface="Times New Roman" panose="02020603050405020304" pitchFamily="18" charset="0"/>
                  <a:ea typeface="微软雅黑" panose="020B0503020204020204" pitchFamily="34" charset="-122"/>
                  <a:cs typeface="Times New Roman" panose="02020603050405020304" pitchFamily="18" charset="0"/>
                </a:rPr>
                <a:t>存储</a:t>
              </a:r>
            </a:p>
            <a:p>
              <a:pPr algn="ctr"/>
              <a:r>
                <a:rPr kumimoji="1"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b="1" dirty="0">
                  <a:latin typeface="Times New Roman" panose="02020603050405020304" pitchFamily="18" charset="0"/>
                  <a:ea typeface="微软雅黑" panose="020B0503020204020204" pitchFamily="34" charset="-122"/>
                  <a:cs typeface="Times New Roman" panose="02020603050405020304" pitchFamily="18" charset="0"/>
                </a:rPr>
                <a:t>HDFS</a:t>
              </a:r>
              <a:r>
                <a:rPr kumimoji="1"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p:txBody>
        </p:sp>
        <p:cxnSp>
          <p:nvCxnSpPr>
            <p:cNvPr id="23" name="直线箭头连接符 10">
              <a:extLst>
                <a:ext uri="{FF2B5EF4-FFF2-40B4-BE49-F238E27FC236}">
                  <a16:creationId xmlns:a16="http://schemas.microsoft.com/office/drawing/2014/main" id="{41EB0D8F-6017-468F-8580-797FC7558577}"/>
                </a:ext>
              </a:extLst>
            </p:cNvPr>
            <p:cNvCxnSpPr>
              <a:endCxn id="45" idx="1"/>
            </p:cNvCxnSpPr>
            <p:nvPr/>
          </p:nvCxnSpPr>
          <p:spPr>
            <a:xfrm>
              <a:off x="5429918" y="3808060"/>
              <a:ext cx="99560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4" name="组 19">
              <a:extLst>
                <a:ext uri="{FF2B5EF4-FFF2-40B4-BE49-F238E27FC236}">
                  <a16:creationId xmlns:a16="http://schemas.microsoft.com/office/drawing/2014/main" id="{B0AF753A-1DFE-4A2C-AADC-504CE5BB0BD5}"/>
                </a:ext>
              </a:extLst>
            </p:cNvPr>
            <p:cNvGrpSpPr/>
            <p:nvPr/>
          </p:nvGrpSpPr>
          <p:grpSpPr>
            <a:xfrm>
              <a:off x="6425520" y="3094114"/>
              <a:ext cx="1937171" cy="1726417"/>
              <a:chOff x="5782962" y="3489534"/>
              <a:chExt cx="1937171" cy="1726417"/>
            </a:xfrm>
          </p:grpSpPr>
          <p:pic>
            <p:nvPicPr>
              <p:cNvPr id="45" name="图片 44">
                <a:extLst>
                  <a:ext uri="{FF2B5EF4-FFF2-40B4-BE49-F238E27FC236}">
                    <a16:creationId xmlns:a16="http://schemas.microsoft.com/office/drawing/2014/main" id="{548DB6BF-9BD3-4832-8454-244781671913}"/>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782962" y="3489534"/>
                <a:ext cx="1427892" cy="1427892"/>
              </a:xfrm>
              <a:prstGeom prst="rect">
                <a:avLst/>
              </a:prstGeom>
            </p:spPr>
          </p:pic>
          <p:sp>
            <p:nvSpPr>
              <p:cNvPr id="46" name="文本框 45">
                <a:extLst>
                  <a:ext uri="{FF2B5EF4-FFF2-40B4-BE49-F238E27FC236}">
                    <a16:creationId xmlns:a16="http://schemas.microsoft.com/office/drawing/2014/main" id="{394E7C17-6814-416D-8B33-D0A6B663ABC6}"/>
                  </a:ext>
                </a:extLst>
              </p:cNvPr>
              <p:cNvSpPr txBox="1"/>
              <p:nvPr/>
            </p:nvSpPr>
            <p:spPr>
              <a:xfrm>
                <a:off x="5938875" y="4569620"/>
                <a:ext cx="1781258" cy="646331"/>
              </a:xfrm>
              <a:prstGeom prst="rect">
                <a:avLst/>
              </a:prstGeom>
              <a:noFill/>
            </p:spPr>
            <p:txBody>
              <a:bodyPr wrap="none" rtlCol="0">
                <a:spAutoFit/>
              </a:bodyPr>
              <a:lstStyle/>
              <a:p>
                <a:pPr algn="ctr"/>
                <a:r>
                  <a:rPr kumimoji="1" lang="zh-CN" altLang="en-US" b="1" dirty="0">
                    <a:latin typeface="Times New Roman" panose="02020603050405020304" pitchFamily="18" charset="0"/>
                    <a:ea typeface="微软雅黑" panose="020B0503020204020204" pitchFamily="34" charset="-122"/>
                    <a:cs typeface="Times New Roman" panose="02020603050405020304" pitchFamily="18" charset="0"/>
                  </a:rPr>
                  <a:t>数据查询</a:t>
                </a:r>
              </a:p>
              <a:p>
                <a:pPr algn="ctr"/>
                <a:r>
                  <a:rPr kumimoji="1"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b="1" dirty="0">
                    <a:latin typeface="Times New Roman" panose="02020603050405020304" pitchFamily="18" charset="0"/>
                    <a:ea typeface="微软雅黑" panose="020B0503020204020204" pitchFamily="34" charset="-122"/>
                    <a:cs typeface="Times New Roman" panose="02020603050405020304" pitchFamily="18" charset="0"/>
                  </a:rPr>
                  <a:t>Hbase</a:t>
                </a:r>
                <a:r>
                  <a:rPr kumimoji="1" lang="zh-CN" altLang="en-US" b="1" dirty="0">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b="1" dirty="0">
                    <a:latin typeface="Times New Roman" panose="02020603050405020304" pitchFamily="18" charset="0"/>
                    <a:ea typeface="微软雅黑" panose="020B0503020204020204" pitchFamily="34" charset="-122"/>
                    <a:cs typeface="Times New Roman" panose="02020603050405020304" pitchFamily="18" charset="0"/>
                  </a:rPr>
                  <a:t>Hive</a:t>
                </a:r>
                <a:r>
                  <a:rPr kumimoji="1"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p:txBody>
          </p:sp>
        </p:grpSp>
        <p:cxnSp>
          <p:nvCxnSpPr>
            <p:cNvPr id="35" name="直线箭头连接符 20">
              <a:extLst>
                <a:ext uri="{FF2B5EF4-FFF2-40B4-BE49-F238E27FC236}">
                  <a16:creationId xmlns:a16="http://schemas.microsoft.com/office/drawing/2014/main" id="{4B3EFDB6-DF09-4C6E-985B-E99D49F6C8FF}"/>
                </a:ext>
              </a:extLst>
            </p:cNvPr>
            <p:cNvCxnSpPr/>
            <p:nvPr/>
          </p:nvCxnSpPr>
          <p:spPr>
            <a:xfrm flipH="1">
              <a:off x="2706129" y="3816544"/>
              <a:ext cx="88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6" name="组 48">
              <a:extLst>
                <a:ext uri="{FF2B5EF4-FFF2-40B4-BE49-F238E27FC236}">
                  <a16:creationId xmlns:a16="http://schemas.microsoft.com/office/drawing/2014/main" id="{46E902B7-DCDB-45F6-8958-03B6F15D8211}"/>
                </a:ext>
              </a:extLst>
            </p:cNvPr>
            <p:cNvGrpSpPr/>
            <p:nvPr/>
          </p:nvGrpSpPr>
          <p:grpSpPr>
            <a:xfrm>
              <a:off x="911851" y="2938440"/>
              <a:ext cx="1596512" cy="1596512"/>
              <a:chOff x="1158102" y="3109905"/>
              <a:chExt cx="1436816" cy="1436816"/>
            </a:xfrm>
          </p:grpSpPr>
          <p:pic>
            <p:nvPicPr>
              <p:cNvPr id="43" name="图片 42">
                <a:extLst>
                  <a:ext uri="{FF2B5EF4-FFF2-40B4-BE49-F238E27FC236}">
                    <a16:creationId xmlns:a16="http://schemas.microsoft.com/office/drawing/2014/main" id="{A94A229D-2ACF-4E58-9A43-3143BBBE5B4E}"/>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58102" y="3109905"/>
                <a:ext cx="1436816" cy="1436816"/>
              </a:xfrm>
              <a:prstGeom prst="rect">
                <a:avLst/>
              </a:prstGeom>
            </p:spPr>
          </p:pic>
          <p:sp>
            <p:nvSpPr>
              <p:cNvPr id="44" name="文本框 43">
                <a:extLst>
                  <a:ext uri="{FF2B5EF4-FFF2-40B4-BE49-F238E27FC236}">
                    <a16:creationId xmlns:a16="http://schemas.microsoft.com/office/drawing/2014/main" id="{A56E72A0-E973-453F-B079-BE22EF72AAAB}"/>
                  </a:ext>
                </a:extLst>
              </p:cNvPr>
              <p:cNvSpPr txBox="1"/>
              <p:nvPr/>
            </p:nvSpPr>
            <p:spPr>
              <a:xfrm>
                <a:off x="1475801" y="3657097"/>
                <a:ext cx="997165" cy="332388"/>
              </a:xfrm>
              <a:prstGeom prst="rect">
                <a:avLst/>
              </a:prstGeom>
              <a:noFill/>
            </p:spPr>
            <p:txBody>
              <a:bodyPr wrap="none" rtlCol="0">
                <a:spAutoFit/>
              </a:bodyPr>
              <a:lstStyle/>
              <a:p>
                <a:r>
                  <a:rPr kumimoji="1" lang="zh-CN" altLang="en-US" b="1" dirty="0">
                    <a:latin typeface="Times New Roman" panose="02020603050405020304" pitchFamily="18" charset="0"/>
                    <a:ea typeface="微软雅黑" panose="020B0503020204020204" pitchFamily="34" charset="-122"/>
                    <a:cs typeface="Times New Roman" panose="02020603050405020304" pitchFamily="18" charset="0"/>
                  </a:rPr>
                  <a:t>数据分析</a:t>
                </a:r>
              </a:p>
            </p:txBody>
          </p:sp>
        </p:grpSp>
        <p:cxnSp>
          <p:nvCxnSpPr>
            <p:cNvPr id="37" name="直线箭头连接符 28">
              <a:extLst>
                <a:ext uri="{FF2B5EF4-FFF2-40B4-BE49-F238E27FC236}">
                  <a16:creationId xmlns:a16="http://schemas.microsoft.com/office/drawing/2014/main" id="{86A23C83-7F0A-4411-B95C-771759878A8B}"/>
                </a:ext>
              </a:extLst>
            </p:cNvPr>
            <p:cNvCxnSpPr/>
            <p:nvPr/>
          </p:nvCxnSpPr>
          <p:spPr>
            <a:xfrm>
              <a:off x="2360141" y="4739874"/>
              <a:ext cx="1235204" cy="6148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17D33911-32F8-476F-88A6-86FF4F45B649}"/>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779731" y="4820531"/>
              <a:ext cx="1678313" cy="1678313"/>
            </a:xfrm>
            <a:prstGeom prst="rect">
              <a:avLst/>
            </a:prstGeom>
          </p:spPr>
        </p:pic>
        <p:sp>
          <p:nvSpPr>
            <p:cNvPr id="39" name="文本框 38">
              <a:extLst>
                <a:ext uri="{FF2B5EF4-FFF2-40B4-BE49-F238E27FC236}">
                  <a16:creationId xmlns:a16="http://schemas.microsoft.com/office/drawing/2014/main" id="{4F18EDA5-0A56-432A-B56A-B328E49F2877}"/>
                </a:ext>
              </a:extLst>
            </p:cNvPr>
            <p:cNvSpPr txBox="1"/>
            <p:nvPr/>
          </p:nvSpPr>
          <p:spPr>
            <a:xfrm>
              <a:off x="4966398" y="5987468"/>
              <a:ext cx="1107996" cy="369332"/>
            </a:xfrm>
            <a:prstGeom prst="rect">
              <a:avLst/>
            </a:prstGeom>
            <a:noFill/>
          </p:spPr>
          <p:txBody>
            <a:bodyPr wrap="none" rtlCol="0">
              <a:spAutoFit/>
            </a:bodyPr>
            <a:lstStyle/>
            <a:p>
              <a:r>
                <a:rPr kumimoji="1" lang="zh-CN" altLang="en-US" b="1" dirty="0">
                  <a:latin typeface="Times New Roman" panose="02020603050405020304" pitchFamily="18" charset="0"/>
                  <a:ea typeface="微软雅黑" panose="020B0503020204020204" pitchFamily="34" charset="-122"/>
                  <a:cs typeface="Times New Roman" panose="02020603050405020304" pitchFamily="18" charset="0"/>
                </a:rPr>
                <a:t>结果呈现</a:t>
              </a:r>
            </a:p>
          </p:txBody>
        </p:sp>
        <p:sp>
          <p:nvSpPr>
            <p:cNvPr id="40" name="文本框 39">
              <a:extLst>
                <a:ext uri="{FF2B5EF4-FFF2-40B4-BE49-F238E27FC236}">
                  <a16:creationId xmlns:a16="http://schemas.microsoft.com/office/drawing/2014/main" id="{BFBC5840-CBE2-4ADE-B882-530D50BE8AAB}"/>
                </a:ext>
              </a:extLst>
            </p:cNvPr>
            <p:cNvSpPr txBox="1"/>
            <p:nvPr/>
          </p:nvSpPr>
          <p:spPr>
            <a:xfrm>
              <a:off x="4618887" y="2386528"/>
              <a:ext cx="646331" cy="369332"/>
            </a:xfrm>
            <a:prstGeom prst="rect">
              <a:avLst/>
            </a:prstGeom>
            <a:noFill/>
          </p:spPr>
          <p:txBody>
            <a:bodyPr wrap="none" rtlCol="0">
              <a:spAutoFit/>
            </a:bodyPr>
            <a:lstStyle/>
            <a:p>
              <a:r>
                <a:rPr kumimoji="1" lang="zh-CN" altLang="en-US" b="1" dirty="0">
                  <a:latin typeface="Times New Roman" panose="02020603050405020304" pitchFamily="18" charset="0"/>
                  <a:ea typeface="微软雅黑" panose="020B0503020204020204" pitchFamily="34" charset="-122"/>
                  <a:cs typeface="Times New Roman" panose="02020603050405020304" pitchFamily="18" charset="0"/>
                </a:rPr>
                <a:t>采集</a:t>
              </a:r>
            </a:p>
          </p:txBody>
        </p:sp>
        <p:sp>
          <p:nvSpPr>
            <p:cNvPr id="41" name="文本框 40">
              <a:extLst>
                <a:ext uri="{FF2B5EF4-FFF2-40B4-BE49-F238E27FC236}">
                  <a16:creationId xmlns:a16="http://schemas.microsoft.com/office/drawing/2014/main" id="{6CECB4EE-FA92-45CC-9A7B-DA552194BD6B}"/>
                </a:ext>
              </a:extLst>
            </p:cNvPr>
            <p:cNvSpPr txBox="1"/>
            <p:nvPr/>
          </p:nvSpPr>
          <p:spPr>
            <a:xfrm>
              <a:off x="2637023" y="3346395"/>
              <a:ext cx="1107996" cy="923330"/>
            </a:xfrm>
            <a:prstGeom prst="rect">
              <a:avLst/>
            </a:prstGeom>
            <a:noFill/>
          </p:spPr>
          <p:txBody>
            <a:bodyPr wrap="none" rtlCol="0">
              <a:spAutoFit/>
            </a:bodyPr>
            <a:lstStyle/>
            <a:p>
              <a:r>
                <a:rPr kumimoji="1" lang="zh-CN" altLang="en-US" b="1" dirty="0">
                  <a:latin typeface="Times New Roman" panose="02020603050405020304" pitchFamily="18" charset="0"/>
                  <a:ea typeface="微软雅黑" panose="020B0503020204020204" pitchFamily="34" charset="-122"/>
                  <a:cs typeface="Times New Roman" panose="02020603050405020304" pitchFamily="18" charset="0"/>
                </a:rPr>
                <a:t>数据挖掘</a:t>
              </a:r>
            </a:p>
            <a:p>
              <a:endParaRPr kumimoji="1"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p>
              <a:r>
                <a:rPr kumimoji="1" lang="zh-CN" altLang="en-US" b="1" dirty="0">
                  <a:latin typeface="Times New Roman" panose="02020603050405020304" pitchFamily="18" charset="0"/>
                  <a:ea typeface="微软雅黑" panose="020B0503020204020204" pitchFamily="34" charset="-122"/>
                  <a:cs typeface="Times New Roman" panose="02020603050405020304" pitchFamily="18" charset="0"/>
                </a:rPr>
                <a:t>机器学习</a:t>
              </a:r>
            </a:p>
          </p:txBody>
        </p:sp>
        <p:sp>
          <p:nvSpPr>
            <p:cNvPr id="42" name="文本框 41">
              <a:extLst>
                <a:ext uri="{FF2B5EF4-FFF2-40B4-BE49-F238E27FC236}">
                  <a16:creationId xmlns:a16="http://schemas.microsoft.com/office/drawing/2014/main" id="{4C2C0025-BA24-4017-8285-E92757E60A41}"/>
                </a:ext>
              </a:extLst>
            </p:cNvPr>
            <p:cNvSpPr txBox="1"/>
            <p:nvPr/>
          </p:nvSpPr>
          <p:spPr>
            <a:xfrm>
              <a:off x="5485931" y="3346395"/>
              <a:ext cx="1011815" cy="400110"/>
            </a:xfrm>
            <a:prstGeom prst="rect">
              <a:avLst/>
            </a:prstGeom>
            <a:noFill/>
          </p:spPr>
          <p:txBody>
            <a:bodyPr wrap="none" rtlCol="0">
              <a:spAutoFit/>
            </a:bodyPr>
            <a:lstStyle/>
            <a:p>
              <a:r>
                <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NoSQL</a:t>
              </a:r>
              <a:endPar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895319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圆角矩形 9">
            <a:extLst>
              <a:ext uri="{FF2B5EF4-FFF2-40B4-BE49-F238E27FC236}">
                <a16:creationId xmlns:a16="http://schemas.microsoft.com/office/drawing/2014/main" id="{D82F71E4-236E-49A8-8332-A0EAAA466174}"/>
              </a:ext>
            </a:extLst>
          </p:cNvPr>
          <p:cNvSpPr/>
          <p:nvPr/>
        </p:nvSpPr>
        <p:spPr>
          <a:xfrm>
            <a:off x="4156736" y="4036721"/>
            <a:ext cx="4140897" cy="2821279"/>
          </a:xfrm>
          <a:prstGeom prst="roundRect">
            <a:avLst>
              <a:gd name="adj" fmla="val 2599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E53A9E33-6B51-44EB-9100-544B3DE679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756" y="3973025"/>
            <a:ext cx="3927660" cy="2884975"/>
          </a:xfrm>
          <a:prstGeom prst="rect">
            <a:avLst/>
          </a:prstGeom>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数据源</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大数据关键技术</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微软雅黑" panose="020B0503020204020204" pitchFamily="34" charset="-122"/>
                <a:ea typeface="微软雅黑" panose="020B0503020204020204" pitchFamily="34" charset="-122"/>
                <a:cs typeface="Times New Roman" panose="02020603050405020304" pitchFamily="18" charset="0"/>
              </a:rPr>
              <a:t>22</a:t>
            </a:fld>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4" name="组 12">
            <a:extLst>
              <a:ext uri="{FF2B5EF4-FFF2-40B4-BE49-F238E27FC236}">
                <a16:creationId xmlns:a16="http://schemas.microsoft.com/office/drawing/2014/main" id="{CBE1D4EA-A54D-4089-8504-22F90E6133A3}"/>
              </a:ext>
            </a:extLst>
          </p:cNvPr>
          <p:cNvGrpSpPr/>
          <p:nvPr/>
        </p:nvGrpSpPr>
        <p:grpSpPr>
          <a:xfrm>
            <a:off x="5099002" y="1401219"/>
            <a:ext cx="2031325" cy="1796413"/>
            <a:chOff x="1429391" y="1181457"/>
            <a:chExt cx="2031325" cy="1796413"/>
          </a:xfrm>
        </p:grpSpPr>
        <p:pic>
          <p:nvPicPr>
            <p:cNvPr id="65" name="图片 64">
              <a:extLst>
                <a:ext uri="{FF2B5EF4-FFF2-40B4-BE49-F238E27FC236}">
                  <a16:creationId xmlns:a16="http://schemas.microsoft.com/office/drawing/2014/main" id="{C87FAF96-0D21-46ED-A1AE-3EE926745388}"/>
                </a:ext>
              </a:extLst>
            </p:cNvPr>
            <p:cNvPicPr>
              <a:picLocks/>
            </p:cNvPicPr>
            <p:nvPr/>
          </p:nvPicPr>
          <p:blipFill rotWithShape="1">
            <a:blip r:embed="rId4" cstate="print">
              <a:extLst>
                <a:ext uri="{28A0092B-C50C-407E-A947-70E740481C1C}">
                  <a14:useLocalDpi xmlns:a14="http://schemas.microsoft.com/office/drawing/2010/main" val="0"/>
                </a:ext>
              </a:extLst>
            </a:blip>
            <a:srcRect l="32763" r="319"/>
            <a:stretch/>
          </p:blipFill>
          <p:spPr>
            <a:xfrm>
              <a:off x="1505726" y="1181457"/>
              <a:ext cx="1878656" cy="1378873"/>
            </a:xfrm>
            <a:prstGeom prst="rect">
              <a:avLst/>
            </a:prstGeom>
          </p:spPr>
        </p:pic>
        <p:sp>
          <p:nvSpPr>
            <p:cNvPr id="66" name="文本框 65">
              <a:extLst>
                <a:ext uri="{FF2B5EF4-FFF2-40B4-BE49-F238E27FC236}">
                  <a16:creationId xmlns:a16="http://schemas.microsoft.com/office/drawing/2014/main" id="{3AABFC86-CF24-45EF-9051-FDE7E1EDA4F6}"/>
                </a:ext>
              </a:extLst>
            </p:cNvPr>
            <p:cNvSpPr txBox="1"/>
            <p:nvPr/>
          </p:nvSpPr>
          <p:spPr>
            <a:xfrm>
              <a:off x="1429391" y="2608538"/>
              <a:ext cx="2031325" cy="369332"/>
            </a:xfrm>
            <a:prstGeom prst="rect">
              <a:avLst/>
            </a:prstGeom>
            <a:noFill/>
          </p:spPr>
          <p:txBody>
            <a:bodyPr wrap="none" rtlCol="0">
              <a:spAutoFit/>
            </a:bodyPr>
            <a:lstStyle/>
            <a:p>
              <a:r>
                <a:rPr kumimoji="1" lang="zh-CN" altLang="en-US" dirty="0">
                  <a:latin typeface="Microsoft YaHei" charset="0"/>
                  <a:ea typeface="Microsoft YaHei" charset="0"/>
                  <a:cs typeface="Microsoft YaHei" charset="0"/>
                </a:rPr>
                <a:t>政府部门开放数据</a:t>
              </a:r>
            </a:p>
          </p:txBody>
        </p:sp>
      </p:grpSp>
      <p:grpSp>
        <p:nvGrpSpPr>
          <p:cNvPr id="67" name="组 10">
            <a:extLst>
              <a:ext uri="{FF2B5EF4-FFF2-40B4-BE49-F238E27FC236}">
                <a16:creationId xmlns:a16="http://schemas.microsoft.com/office/drawing/2014/main" id="{F9F5D757-79A5-4441-958A-E7EC19118C31}"/>
              </a:ext>
            </a:extLst>
          </p:cNvPr>
          <p:cNvGrpSpPr/>
          <p:nvPr/>
        </p:nvGrpSpPr>
        <p:grpSpPr>
          <a:xfrm>
            <a:off x="8332514" y="2187394"/>
            <a:ext cx="2031325" cy="1770832"/>
            <a:chOff x="5840318" y="1281916"/>
            <a:chExt cx="2031325" cy="1770832"/>
          </a:xfrm>
        </p:grpSpPr>
        <p:pic>
          <p:nvPicPr>
            <p:cNvPr id="68" name="图片 67">
              <a:extLst>
                <a:ext uri="{FF2B5EF4-FFF2-40B4-BE49-F238E27FC236}">
                  <a16:creationId xmlns:a16="http://schemas.microsoft.com/office/drawing/2014/main" id="{7BA081CD-0B0F-4840-B824-3ED2B5AA43CD}"/>
                </a:ext>
              </a:extLst>
            </p:cNvPr>
            <p:cNvPicPr>
              <a:picLocks/>
            </p:cNvPicPr>
            <p:nvPr/>
          </p:nvPicPr>
          <p:blipFill rotWithShape="1">
            <a:blip r:embed="rId5" cstate="print">
              <a:extLst>
                <a:ext uri="{28A0092B-C50C-407E-A947-70E740481C1C}">
                  <a14:useLocalDpi xmlns:a14="http://schemas.microsoft.com/office/drawing/2010/main" val="0"/>
                </a:ext>
              </a:extLst>
            </a:blip>
            <a:srcRect l="17398" t="6904" r="11665"/>
            <a:stretch/>
          </p:blipFill>
          <p:spPr>
            <a:xfrm>
              <a:off x="5915964" y="1281916"/>
              <a:ext cx="1837996" cy="1364702"/>
            </a:xfrm>
            <a:prstGeom prst="rect">
              <a:avLst/>
            </a:prstGeom>
          </p:spPr>
        </p:pic>
        <p:sp>
          <p:nvSpPr>
            <p:cNvPr id="69" name="文本框 68">
              <a:extLst>
                <a:ext uri="{FF2B5EF4-FFF2-40B4-BE49-F238E27FC236}">
                  <a16:creationId xmlns:a16="http://schemas.microsoft.com/office/drawing/2014/main" id="{789B726D-4BE7-450A-9A0B-2BD39A19795D}"/>
                </a:ext>
              </a:extLst>
            </p:cNvPr>
            <p:cNvSpPr txBox="1"/>
            <p:nvPr/>
          </p:nvSpPr>
          <p:spPr>
            <a:xfrm>
              <a:off x="5840318" y="2683416"/>
              <a:ext cx="2031325" cy="369332"/>
            </a:xfrm>
            <a:prstGeom prst="rect">
              <a:avLst/>
            </a:prstGeom>
            <a:noFill/>
          </p:spPr>
          <p:txBody>
            <a:bodyPr wrap="none" rtlCol="0">
              <a:spAutoFit/>
            </a:bodyPr>
            <a:lstStyle/>
            <a:p>
              <a:r>
                <a:rPr lang="zh-CN" altLang="en-US" dirty="0">
                  <a:latin typeface="Microsoft YaHei" charset="0"/>
                  <a:ea typeface="Microsoft YaHei" charset="0"/>
                  <a:cs typeface="Microsoft YaHei" charset="0"/>
                </a:rPr>
                <a:t>数据资源商业机构</a:t>
              </a:r>
              <a:endParaRPr kumimoji="1" lang="zh-CN" altLang="en-US" dirty="0">
                <a:latin typeface="Microsoft YaHei" charset="0"/>
                <a:ea typeface="Microsoft YaHei" charset="0"/>
                <a:cs typeface="Microsoft YaHei" charset="0"/>
              </a:endParaRPr>
            </a:p>
          </p:txBody>
        </p:sp>
      </p:grpSp>
      <p:grpSp>
        <p:nvGrpSpPr>
          <p:cNvPr id="70" name="组 6">
            <a:extLst>
              <a:ext uri="{FF2B5EF4-FFF2-40B4-BE49-F238E27FC236}">
                <a16:creationId xmlns:a16="http://schemas.microsoft.com/office/drawing/2014/main" id="{02A3A454-EBE4-4684-83D6-597011C66AA9}"/>
              </a:ext>
            </a:extLst>
          </p:cNvPr>
          <p:cNvGrpSpPr/>
          <p:nvPr/>
        </p:nvGrpSpPr>
        <p:grpSpPr>
          <a:xfrm>
            <a:off x="1797050" y="4444064"/>
            <a:ext cx="2031325" cy="1681487"/>
            <a:chOff x="1138426" y="4382651"/>
            <a:chExt cx="2031325" cy="1681487"/>
          </a:xfrm>
        </p:grpSpPr>
        <p:grpSp>
          <p:nvGrpSpPr>
            <p:cNvPr id="71" name="组 18">
              <a:extLst>
                <a:ext uri="{FF2B5EF4-FFF2-40B4-BE49-F238E27FC236}">
                  <a16:creationId xmlns:a16="http://schemas.microsoft.com/office/drawing/2014/main" id="{F3396E79-744A-4AC4-B459-D5C2F9079B37}"/>
                </a:ext>
              </a:extLst>
            </p:cNvPr>
            <p:cNvGrpSpPr/>
            <p:nvPr/>
          </p:nvGrpSpPr>
          <p:grpSpPr>
            <a:xfrm>
              <a:off x="1284606" y="4382651"/>
              <a:ext cx="1656491" cy="1187567"/>
              <a:chOff x="1012819" y="4483367"/>
              <a:chExt cx="1656491" cy="1187567"/>
            </a:xfrm>
          </p:grpSpPr>
          <p:pic>
            <p:nvPicPr>
              <p:cNvPr id="73" name="图片 72">
                <a:extLst>
                  <a:ext uri="{FF2B5EF4-FFF2-40B4-BE49-F238E27FC236}">
                    <a16:creationId xmlns:a16="http://schemas.microsoft.com/office/drawing/2014/main" id="{91C2A6ED-1274-429E-B9DA-9A995AF0C6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819" y="5177103"/>
                <a:ext cx="1113376" cy="470574"/>
              </a:xfrm>
              <a:prstGeom prst="rect">
                <a:avLst/>
              </a:prstGeom>
            </p:spPr>
          </p:pic>
          <p:pic>
            <p:nvPicPr>
              <p:cNvPr id="74" name="图片 73">
                <a:extLst>
                  <a:ext uri="{FF2B5EF4-FFF2-40B4-BE49-F238E27FC236}">
                    <a16:creationId xmlns:a16="http://schemas.microsoft.com/office/drawing/2014/main" id="{7AD1503F-6BEF-49D6-84F1-9EF7CCED54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2819" y="4483367"/>
                <a:ext cx="1565156" cy="569148"/>
              </a:xfrm>
              <a:prstGeom prst="rect">
                <a:avLst/>
              </a:prstGeom>
            </p:spPr>
          </p:pic>
          <p:pic>
            <p:nvPicPr>
              <p:cNvPr id="75" name="图片 74">
                <a:extLst>
                  <a:ext uri="{FF2B5EF4-FFF2-40B4-BE49-F238E27FC236}">
                    <a16:creationId xmlns:a16="http://schemas.microsoft.com/office/drawing/2014/main" id="{E055E30D-169F-4C05-B4C7-4C45D36491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3678" y="5088534"/>
                <a:ext cx="525632" cy="582400"/>
              </a:xfrm>
              <a:prstGeom prst="rect">
                <a:avLst/>
              </a:prstGeom>
            </p:spPr>
          </p:pic>
        </p:grpSp>
        <p:sp>
          <p:nvSpPr>
            <p:cNvPr id="72" name="文本框 71">
              <a:extLst>
                <a:ext uri="{FF2B5EF4-FFF2-40B4-BE49-F238E27FC236}">
                  <a16:creationId xmlns:a16="http://schemas.microsoft.com/office/drawing/2014/main" id="{8016C2D5-8340-4326-A325-32D9FC3EE010}"/>
                </a:ext>
              </a:extLst>
            </p:cNvPr>
            <p:cNvSpPr txBox="1"/>
            <p:nvPr/>
          </p:nvSpPr>
          <p:spPr>
            <a:xfrm>
              <a:off x="1138426" y="5694806"/>
              <a:ext cx="2031325" cy="369332"/>
            </a:xfrm>
            <a:prstGeom prst="rect">
              <a:avLst/>
            </a:prstGeom>
            <a:noFill/>
          </p:spPr>
          <p:txBody>
            <a:bodyPr wrap="none" rtlCol="0">
              <a:spAutoFit/>
            </a:bodyPr>
            <a:lstStyle/>
            <a:p>
              <a:r>
                <a:rPr lang="zh-CN" altLang="en-US" dirty="0">
                  <a:latin typeface="Microsoft YaHei" charset="0"/>
                  <a:ea typeface="Microsoft YaHei" charset="0"/>
                  <a:cs typeface="Microsoft YaHei" charset="0"/>
                </a:rPr>
                <a:t>互联网平台提供商</a:t>
              </a:r>
              <a:endParaRPr kumimoji="1" lang="zh-CN" altLang="en-US" dirty="0">
                <a:latin typeface="Microsoft YaHei" charset="0"/>
                <a:ea typeface="Microsoft YaHei" charset="0"/>
                <a:cs typeface="Microsoft YaHei" charset="0"/>
              </a:endParaRPr>
            </a:p>
          </p:txBody>
        </p:sp>
      </p:grpSp>
      <p:grpSp>
        <p:nvGrpSpPr>
          <p:cNvPr id="76" name="组 7">
            <a:extLst>
              <a:ext uri="{FF2B5EF4-FFF2-40B4-BE49-F238E27FC236}">
                <a16:creationId xmlns:a16="http://schemas.microsoft.com/office/drawing/2014/main" id="{D29B1042-30FA-4371-B4B3-46AE9FE0F577}"/>
              </a:ext>
            </a:extLst>
          </p:cNvPr>
          <p:cNvGrpSpPr/>
          <p:nvPr/>
        </p:nvGrpSpPr>
        <p:grpSpPr>
          <a:xfrm>
            <a:off x="8776786" y="4581564"/>
            <a:ext cx="1733423" cy="1667896"/>
            <a:chOff x="5010639" y="4258708"/>
            <a:chExt cx="1733423" cy="1667896"/>
          </a:xfrm>
        </p:grpSpPr>
        <p:pic>
          <p:nvPicPr>
            <p:cNvPr id="77" name="图片 76">
              <a:extLst>
                <a:ext uri="{FF2B5EF4-FFF2-40B4-BE49-F238E27FC236}">
                  <a16:creationId xmlns:a16="http://schemas.microsoft.com/office/drawing/2014/main" id="{00D3A66C-0660-4DC6-9D49-5FE5D481015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0639" y="4258708"/>
              <a:ext cx="1733423" cy="1303758"/>
            </a:xfrm>
            <a:prstGeom prst="rect">
              <a:avLst/>
            </a:prstGeom>
          </p:spPr>
        </p:pic>
        <p:sp>
          <p:nvSpPr>
            <p:cNvPr id="78" name="文本框 77">
              <a:extLst>
                <a:ext uri="{FF2B5EF4-FFF2-40B4-BE49-F238E27FC236}">
                  <a16:creationId xmlns:a16="http://schemas.microsoft.com/office/drawing/2014/main" id="{95F09820-6068-4741-8DC1-482EE1A55B37}"/>
                </a:ext>
              </a:extLst>
            </p:cNvPr>
            <p:cNvSpPr txBox="1"/>
            <p:nvPr/>
          </p:nvSpPr>
          <p:spPr>
            <a:xfrm>
              <a:off x="5045521" y="5557272"/>
              <a:ext cx="1663661" cy="369332"/>
            </a:xfrm>
            <a:prstGeom prst="rect">
              <a:avLst/>
            </a:prstGeom>
            <a:noFill/>
          </p:spPr>
          <p:txBody>
            <a:bodyPr wrap="none" rtlCol="0">
              <a:spAutoFit/>
            </a:bodyPr>
            <a:lstStyle/>
            <a:p>
              <a:r>
                <a:rPr lang="en-US" altLang="zh-CN">
                  <a:latin typeface="Microsoft YaHei" charset="0"/>
                  <a:ea typeface="Microsoft YaHei" charset="0"/>
                  <a:cs typeface="Microsoft YaHei" charset="0"/>
                </a:rPr>
                <a:t>Web</a:t>
              </a:r>
              <a:r>
                <a:rPr lang="zh-CN" altLang="en-US" dirty="0">
                  <a:latin typeface="Microsoft YaHei" charset="0"/>
                  <a:ea typeface="Microsoft YaHei" charset="0"/>
                  <a:cs typeface="Microsoft YaHei" charset="0"/>
                </a:rPr>
                <a:t>爬虫爬取</a:t>
              </a:r>
              <a:endParaRPr kumimoji="1" lang="zh-CN" altLang="en-US" dirty="0">
                <a:latin typeface="Microsoft YaHei" charset="0"/>
                <a:ea typeface="Microsoft YaHei" charset="0"/>
                <a:cs typeface="Microsoft YaHei" charset="0"/>
              </a:endParaRPr>
            </a:p>
          </p:txBody>
        </p:sp>
      </p:grpSp>
      <p:cxnSp>
        <p:nvCxnSpPr>
          <p:cNvPr id="79" name="直线连接符 16">
            <a:extLst>
              <a:ext uri="{FF2B5EF4-FFF2-40B4-BE49-F238E27FC236}">
                <a16:creationId xmlns:a16="http://schemas.microsoft.com/office/drawing/2014/main" id="{5E8AD379-FF28-4C02-9A9C-85ABFBA944B5}"/>
              </a:ext>
            </a:extLst>
          </p:cNvPr>
          <p:cNvCxnSpPr>
            <a:cxnSpLocks/>
            <a:stCxn id="66" idx="2"/>
          </p:cNvCxnSpPr>
          <p:nvPr/>
        </p:nvCxnSpPr>
        <p:spPr>
          <a:xfrm flipH="1">
            <a:off x="6085184" y="3197632"/>
            <a:ext cx="29481" cy="1089023"/>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线连接符 29">
            <a:extLst>
              <a:ext uri="{FF2B5EF4-FFF2-40B4-BE49-F238E27FC236}">
                <a16:creationId xmlns:a16="http://schemas.microsoft.com/office/drawing/2014/main" id="{97EAD419-4023-4AB5-9BC9-70238D7DD0D1}"/>
              </a:ext>
            </a:extLst>
          </p:cNvPr>
          <p:cNvCxnSpPr>
            <a:cxnSpLocks/>
          </p:cNvCxnSpPr>
          <p:nvPr/>
        </p:nvCxnSpPr>
        <p:spPr>
          <a:xfrm flipV="1">
            <a:off x="3726976" y="4492866"/>
            <a:ext cx="2161502" cy="719811"/>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线连接符 33">
            <a:extLst>
              <a:ext uri="{FF2B5EF4-FFF2-40B4-BE49-F238E27FC236}">
                <a16:creationId xmlns:a16="http://schemas.microsoft.com/office/drawing/2014/main" id="{AB48DD1F-FD1B-4AD6-8443-1ABB6199E8F7}"/>
              </a:ext>
            </a:extLst>
          </p:cNvPr>
          <p:cNvCxnSpPr>
            <a:cxnSpLocks/>
            <a:stCxn id="69" idx="1"/>
          </p:cNvCxnSpPr>
          <p:nvPr/>
        </p:nvCxnSpPr>
        <p:spPr>
          <a:xfrm flipH="1">
            <a:off x="6170507" y="3773560"/>
            <a:ext cx="2162007" cy="571461"/>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直线连接符 36">
            <a:extLst>
              <a:ext uri="{FF2B5EF4-FFF2-40B4-BE49-F238E27FC236}">
                <a16:creationId xmlns:a16="http://schemas.microsoft.com/office/drawing/2014/main" id="{A757FBA0-A48E-46D9-BCD2-393063EE7B9C}"/>
              </a:ext>
            </a:extLst>
          </p:cNvPr>
          <p:cNvCxnSpPr>
            <a:cxnSpLocks/>
            <a:stCxn id="77" idx="1"/>
          </p:cNvCxnSpPr>
          <p:nvPr/>
        </p:nvCxnSpPr>
        <p:spPr>
          <a:xfrm flipH="1" flipV="1">
            <a:off x="6068978" y="4492866"/>
            <a:ext cx="2707808" cy="740577"/>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3" name="图片 82">
            <a:extLst>
              <a:ext uri="{FF2B5EF4-FFF2-40B4-BE49-F238E27FC236}">
                <a16:creationId xmlns:a16="http://schemas.microsoft.com/office/drawing/2014/main" id="{B922F3A0-743E-4EE4-9904-FCFD6CCACB14}"/>
              </a:ext>
            </a:extLst>
          </p:cNvPr>
          <p:cNvPicPr>
            <a:picLocks noChangeAspect="1"/>
          </p:cNvPicPr>
          <p:nvPr/>
        </p:nvPicPr>
        <p:blipFill rotWithShape="1">
          <a:blip r:embed="rId10"/>
          <a:srcRect l="3118" r="6601"/>
          <a:stretch/>
        </p:blipFill>
        <p:spPr>
          <a:xfrm>
            <a:off x="2169234" y="2281279"/>
            <a:ext cx="1931302" cy="1365003"/>
          </a:xfrm>
          <a:prstGeom prst="rect">
            <a:avLst/>
          </a:prstGeom>
        </p:spPr>
      </p:pic>
      <p:sp>
        <p:nvSpPr>
          <p:cNvPr id="84" name="文本框 83">
            <a:extLst>
              <a:ext uri="{FF2B5EF4-FFF2-40B4-BE49-F238E27FC236}">
                <a16:creationId xmlns:a16="http://schemas.microsoft.com/office/drawing/2014/main" id="{F1EB2081-A622-4C72-8B72-77A0ABCA1194}"/>
              </a:ext>
            </a:extLst>
          </p:cNvPr>
          <p:cNvSpPr txBox="1"/>
          <p:nvPr/>
        </p:nvSpPr>
        <p:spPr>
          <a:xfrm>
            <a:off x="2230282" y="3667389"/>
            <a:ext cx="1824538" cy="369332"/>
          </a:xfrm>
          <a:prstGeom prst="rect">
            <a:avLst/>
          </a:prstGeom>
          <a:noFill/>
        </p:spPr>
        <p:txBody>
          <a:bodyPr wrap="none" rtlCol="0">
            <a:spAutoFit/>
          </a:bodyPr>
          <a:lstStyle/>
          <a:p>
            <a:r>
              <a:rPr kumimoji="1" lang="zh-CN" altLang="en-US">
                <a:latin typeface="Microsoft YaHei" charset="0"/>
                <a:ea typeface="Microsoft YaHei" charset="0"/>
                <a:cs typeface="Microsoft YaHei" charset="0"/>
              </a:rPr>
              <a:t>物联网采集数据</a:t>
            </a:r>
            <a:endParaRPr kumimoji="1" lang="zh-CN" altLang="en-US" dirty="0">
              <a:latin typeface="Microsoft YaHei" charset="0"/>
              <a:ea typeface="Microsoft YaHei" charset="0"/>
              <a:cs typeface="Microsoft YaHei" charset="0"/>
            </a:endParaRPr>
          </a:p>
        </p:txBody>
      </p:sp>
      <p:cxnSp>
        <p:nvCxnSpPr>
          <p:cNvPr id="85" name="直线连接符 43">
            <a:extLst>
              <a:ext uri="{FF2B5EF4-FFF2-40B4-BE49-F238E27FC236}">
                <a16:creationId xmlns:a16="http://schemas.microsoft.com/office/drawing/2014/main" id="{F4269C3E-775D-4B7A-8756-078A6BD7D376}"/>
              </a:ext>
            </a:extLst>
          </p:cNvPr>
          <p:cNvCxnSpPr>
            <a:cxnSpLocks/>
            <a:stCxn id="84" idx="3"/>
          </p:cNvCxnSpPr>
          <p:nvPr/>
        </p:nvCxnSpPr>
        <p:spPr>
          <a:xfrm>
            <a:off x="4054820" y="3852055"/>
            <a:ext cx="1861623" cy="490372"/>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8081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圆角矩形 9">
            <a:extLst>
              <a:ext uri="{FF2B5EF4-FFF2-40B4-BE49-F238E27FC236}">
                <a16:creationId xmlns:a16="http://schemas.microsoft.com/office/drawing/2014/main" id="{A17C9733-7E94-4B37-8728-FA05DFF590DE}"/>
              </a:ext>
            </a:extLst>
          </p:cNvPr>
          <p:cNvSpPr/>
          <p:nvPr/>
        </p:nvSpPr>
        <p:spPr>
          <a:xfrm>
            <a:off x="7194555" y="2193184"/>
            <a:ext cx="4907613" cy="3664912"/>
          </a:xfrm>
          <a:prstGeom prst="roundRect">
            <a:avLst>
              <a:gd name="adj" fmla="val 1006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数据存储</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大数据关键技术</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微软雅黑" panose="020B0503020204020204" pitchFamily="34" charset="-122"/>
                <a:ea typeface="微软雅黑" panose="020B0503020204020204" pitchFamily="34" charset="-122"/>
                <a:cs typeface="Times New Roman" panose="02020603050405020304" pitchFamily="18" charset="0"/>
              </a:rPr>
              <a:t>23</a:t>
            </a:fld>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0" name="组 21">
            <a:extLst>
              <a:ext uri="{FF2B5EF4-FFF2-40B4-BE49-F238E27FC236}">
                <a16:creationId xmlns:a16="http://schemas.microsoft.com/office/drawing/2014/main" id="{6E7C7717-54BB-4896-869C-F8E118C82891}"/>
              </a:ext>
            </a:extLst>
          </p:cNvPr>
          <p:cNvGrpSpPr/>
          <p:nvPr/>
        </p:nvGrpSpPr>
        <p:grpSpPr>
          <a:xfrm>
            <a:off x="1485766" y="4359540"/>
            <a:ext cx="1627369" cy="1205490"/>
            <a:chOff x="926758" y="2652848"/>
            <a:chExt cx="1627369" cy="1205490"/>
          </a:xfrm>
        </p:grpSpPr>
        <p:sp>
          <p:nvSpPr>
            <p:cNvPr id="31" name="文本框 30">
              <a:extLst>
                <a:ext uri="{FF2B5EF4-FFF2-40B4-BE49-F238E27FC236}">
                  <a16:creationId xmlns:a16="http://schemas.microsoft.com/office/drawing/2014/main" id="{44F76054-A901-4CCD-8A71-915565DAECCB}"/>
                </a:ext>
              </a:extLst>
            </p:cNvPr>
            <p:cNvSpPr txBox="1"/>
            <p:nvPr/>
          </p:nvSpPr>
          <p:spPr>
            <a:xfrm>
              <a:off x="926758" y="2652848"/>
              <a:ext cx="1396536" cy="369332"/>
            </a:xfrm>
            <a:prstGeom prst="rect">
              <a:avLst/>
            </a:prstGeom>
            <a:noFill/>
          </p:spPr>
          <p:txBody>
            <a:bodyPr wrap="none" rtlCol="0">
              <a:spAutoFit/>
            </a:bodyPr>
            <a:lstStyle/>
            <a:p>
              <a:pPr marL="285750" indent="-285750">
                <a:buSzPct val="80000"/>
                <a:buFont typeface="Arial" panose="020B0604020202020204" pitchFamily="34" charset="0"/>
                <a:buChar char="•"/>
              </a:pPr>
              <a:r>
                <a:rPr kumimoji="1" lang="zh-CN" altLang="en-US" dirty="0">
                  <a:latin typeface="Microsoft YaHei" charset="0"/>
                  <a:ea typeface="Microsoft YaHei" charset="0"/>
                  <a:cs typeface="Microsoft YaHei" charset="0"/>
                </a:rPr>
                <a:t>低存储量</a:t>
              </a:r>
            </a:p>
          </p:txBody>
        </p:sp>
        <p:sp>
          <p:nvSpPr>
            <p:cNvPr id="32" name="文本框 31">
              <a:extLst>
                <a:ext uri="{FF2B5EF4-FFF2-40B4-BE49-F238E27FC236}">
                  <a16:creationId xmlns:a16="http://schemas.microsoft.com/office/drawing/2014/main" id="{2D079665-1FDC-4202-8871-17391B62913E}"/>
                </a:ext>
              </a:extLst>
            </p:cNvPr>
            <p:cNvSpPr txBox="1"/>
            <p:nvPr/>
          </p:nvSpPr>
          <p:spPr>
            <a:xfrm>
              <a:off x="926758" y="3070927"/>
              <a:ext cx="1627369" cy="369332"/>
            </a:xfrm>
            <a:prstGeom prst="rect">
              <a:avLst/>
            </a:prstGeom>
            <a:noFill/>
          </p:spPr>
          <p:txBody>
            <a:bodyPr wrap="none" rtlCol="0">
              <a:spAutoFit/>
            </a:bodyPr>
            <a:lstStyle/>
            <a:p>
              <a:pPr marL="285750" indent="-285750">
                <a:buSzPct val="80000"/>
                <a:buFont typeface="Arial" panose="020B0604020202020204" pitchFamily="34" charset="0"/>
                <a:buChar char="•"/>
              </a:pPr>
              <a:r>
                <a:rPr kumimoji="1" lang="zh-CN" altLang="en-US" dirty="0">
                  <a:latin typeface="Microsoft YaHei" charset="0"/>
                  <a:ea typeface="Microsoft YaHei" charset="0"/>
                  <a:cs typeface="Microsoft YaHei" charset="0"/>
                </a:rPr>
                <a:t>可靠性较低</a:t>
              </a:r>
            </a:p>
          </p:txBody>
        </p:sp>
        <p:sp>
          <p:nvSpPr>
            <p:cNvPr id="33" name="文本框 32">
              <a:extLst>
                <a:ext uri="{FF2B5EF4-FFF2-40B4-BE49-F238E27FC236}">
                  <a16:creationId xmlns:a16="http://schemas.microsoft.com/office/drawing/2014/main" id="{F56AAB3A-39DB-4E19-9C2A-6A6F2F353CBF}"/>
                </a:ext>
              </a:extLst>
            </p:cNvPr>
            <p:cNvSpPr txBox="1"/>
            <p:nvPr/>
          </p:nvSpPr>
          <p:spPr>
            <a:xfrm>
              <a:off x="926758" y="3489006"/>
              <a:ext cx="1396536" cy="369332"/>
            </a:xfrm>
            <a:prstGeom prst="rect">
              <a:avLst/>
            </a:prstGeom>
            <a:noFill/>
          </p:spPr>
          <p:txBody>
            <a:bodyPr wrap="none" rtlCol="0">
              <a:spAutoFit/>
            </a:bodyPr>
            <a:lstStyle/>
            <a:p>
              <a:pPr marL="285750" indent="-285750">
                <a:buSzPct val="80000"/>
                <a:buFont typeface="Arial" panose="020B0604020202020204" pitchFamily="34" charset="0"/>
                <a:buChar char="•"/>
              </a:pPr>
              <a:r>
                <a:rPr kumimoji="1" lang="zh-CN" altLang="en-US" dirty="0">
                  <a:latin typeface="Microsoft YaHei" charset="0"/>
                  <a:ea typeface="Microsoft YaHei" charset="0"/>
                  <a:cs typeface="Microsoft YaHei" charset="0"/>
                </a:rPr>
                <a:t>吞吐量低</a:t>
              </a:r>
            </a:p>
          </p:txBody>
        </p:sp>
      </p:grpSp>
      <p:sp>
        <p:nvSpPr>
          <p:cNvPr id="34" name="圆角矩形 19">
            <a:extLst>
              <a:ext uri="{FF2B5EF4-FFF2-40B4-BE49-F238E27FC236}">
                <a16:creationId xmlns:a16="http://schemas.microsoft.com/office/drawing/2014/main" id="{0F5F2796-2758-4A9D-9011-78CB5F1AFD15}"/>
              </a:ext>
            </a:extLst>
          </p:cNvPr>
          <p:cNvSpPr/>
          <p:nvPr/>
        </p:nvSpPr>
        <p:spPr>
          <a:xfrm>
            <a:off x="1496919" y="2491516"/>
            <a:ext cx="5388448" cy="967429"/>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zh-CN" altLang="en-US" dirty="0">
                <a:solidFill>
                  <a:schemeClr val="tx1"/>
                </a:solidFill>
                <a:latin typeface="Microsoft YaHei" charset="0"/>
                <a:ea typeface="Microsoft YaHei" charset="0"/>
                <a:cs typeface="Microsoft YaHei" charset="0"/>
              </a:rPr>
              <a:t>文件系统</a:t>
            </a:r>
            <a:r>
              <a:rPr lang="zh-CN" altLang="en-US" dirty="0">
                <a:solidFill>
                  <a:srgbClr val="333333"/>
                </a:solidFill>
                <a:latin typeface="Microsoft YaHei" charset="0"/>
                <a:ea typeface="Microsoft YaHei" charset="0"/>
                <a:cs typeface="Microsoft YaHei" charset="0"/>
              </a:rPr>
              <a:t>是一套实现了</a:t>
            </a:r>
            <a:r>
              <a:rPr lang="zh-CN" altLang="en-US" dirty="0">
                <a:solidFill>
                  <a:srgbClr val="FF0000"/>
                </a:solidFill>
                <a:latin typeface="Microsoft YaHei" charset="0"/>
                <a:ea typeface="Microsoft YaHei" charset="0"/>
                <a:cs typeface="Microsoft YaHei" charset="0"/>
              </a:rPr>
              <a:t>数据的存储</a:t>
            </a:r>
            <a:r>
              <a:rPr lang="zh-CN" altLang="en-US" dirty="0">
                <a:solidFill>
                  <a:srgbClr val="333333"/>
                </a:solidFill>
                <a:latin typeface="Microsoft YaHei" charset="0"/>
                <a:ea typeface="Microsoft YaHei" charset="0"/>
                <a:cs typeface="Microsoft YaHei" charset="0"/>
              </a:rPr>
              <a:t>、</a:t>
            </a:r>
            <a:r>
              <a:rPr lang="zh-CN" altLang="en-US" dirty="0">
                <a:solidFill>
                  <a:srgbClr val="FF0000"/>
                </a:solidFill>
                <a:latin typeface="Microsoft YaHei" charset="0"/>
                <a:ea typeface="Microsoft YaHei" charset="0"/>
                <a:cs typeface="Microsoft YaHei" charset="0"/>
              </a:rPr>
              <a:t>分级组织</a:t>
            </a:r>
            <a:r>
              <a:rPr lang="zh-CN" altLang="en-US" dirty="0">
                <a:solidFill>
                  <a:srgbClr val="333333"/>
                </a:solidFill>
                <a:latin typeface="Microsoft YaHei" charset="0"/>
                <a:ea typeface="Microsoft YaHei" charset="0"/>
                <a:cs typeface="Microsoft YaHei" charset="0"/>
              </a:rPr>
              <a:t>、</a:t>
            </a:r>
            <a:r>
              <a:rPr lang="zh-CN" altLang="en-US" dirty="0">
                <a:solidFill>
                  <a:srgbClr val="FF0000"/>
                </a:solidFill>
                <a:latin typeface="Microsoft YaHei" charset="0"/>
                <a:ea typeface="Microsoft YaHei" charset="0"/>
                <a:cs typeface="Microsoft YaHei" charset="0"/>
              </a:rPr>
              <a:t>访问</a:t>
            </a:r>
            <a:r>
              <a:rPr lang="zh-CN" altLang="en-US" dirty="0">
                <a:solidFill>
                  <a:srgbClr val="333333"/>
                </a:solidFill>
                <a:latin typeface="Microsoft YaHei" charset="0"/>
                <a:ea typeface="Microsoft YaHei" charset="0"/>
                <a:cs typeface="Microsoft YaHei" charset="0"/>
              </a:rPr>
              <a:t>和</a:t>
            </a:r>
            <a:r>
              <a:rPr lang="zh-CN" altLang="en-US" dirty="0">
                <a:solidFill>
                  <a:srgbClr val="FF0000"/>
                </a:solidFill>
                <a:latin typeface="Microsoft YaHei" charset="0"/>
                <a:ea typeface="Microsoft YaHei" charset="0"/>
                <a:cs typeface="Microsoft YaHei" charset="0"/>
              </a:rPr>
              <a:t>获取</a:t>
            </a:r>
            <a:r>
              <a:rPr lang="zh-CN" altLang="en-US" dirty="0">
                <a:solidFill>
                  <a:srgbClr val="333333"/>
                </a:solidFill>
                <a:latin typeface="Microsoft YaHei" charset="0"/>
                <a:ea typeface="Microsoft YaHei" charset="0"/>
                <a:cs typeface="Microsoft YaHei" charset="0"/>
              </a:rPr>
              <a:t>等操作的</a:t>
            </a:r>
            <a:r>
              <a:rPr lang="zh-CN" altLang="en-US" dirty="0">
                <a:solidFill>
                  <a:srgbClr val="FF0000"/>
                </a:solidFill>
                <a:latin typeface="Microsoft YaHei" charset="0"/>
                <a:ea typeface="Microsoft YaHei" charset="0"/>
                <a:cs typeface="Microsoft YaHei" charset="0"/>
              </a:rPr>
              <a:t>抽象数据类型</a:t>
            </a:r>
          </a:p>
        </p:txBody>
      </p:sp>
      <p:sp>
        <p:nvSpPr>
          <p:cNvPr id="35" name="文本框 34">
            <a:extLst>
              <a:ext uri="{FF2B5EF4-FFF2-40B4-BE49-F238E27FC236}">
                <a16:creationId xmlns:a16="http://schemas.microsoft.com/office/drawing/2014/main" id="{5F4B3FBA-4163-44FD-8BBA-75D49512E002}"/>
              </a:ext>
            </a:extLst>
          </p:cNvPr>
          <p:cNvSpPr txBox="1"/>
          <p:nvPr/>
        </p:nvSpPr>
        <p:spPr>
          <a:xfrm>
            <a:off x="1051255" y="1898216"/>
            <a:ext cx="3079689" cy="400110"/>
          </a:xfrm>
          <a:prstGeom prst="rect">
            <a:avLst/>
          </a:prstGeom>
          <a:noFill/>
        </p:spPr>
        <p:txBody>
          <a:bodyPr wrap="none" rtlCol="0">
            <a:spAutoFit/>
          </a:bodyPr>
          <a:lstStyle/>
          <a:p>
            <a:pPr marL="342900" indent="-342900">
              <a:buFont typeface="Wingdings" panose="05000000000000000000" pitchFamily="2" charset="2"/>
              <a:buChar char="Ø"/>
            </a:pPr>
            <a:r>
              <a:rPr kumimoji="1" lang="zh-CN" altLang="en-US" sz="2000" b="1" dirty="0">
                <a:latin typeface="Microsoft YaHei" charset="0"/>
                <a:ea typeface="Microsoft YaHei" charset="0"/>
                <a:cs typeface="Microsoft YaHei" charset="0"/>
              </a:rPr>
              <a:t>文件系统 </a:t>
            </a:r>
            <a:r>
              <a:rPr kumimoji="1" lang="en-US" altLang="zh-CN" sz="2000" b="1" dirty="0">
                <a:latin typeface="Microsoft YaHei" charset="0"/>
                <a:ea typeface="Microsoft YaHei" charset="0"/>
                <a:cs typeface="Microsoft YaHei" charset="0"/>
              </a:rPr>
              <a:t>File</a:t>
            </a:r>
            <a:r>
              <a:rPr kumimoji="1" lang="zh-CN" altLang="en-US" sz="2000" b="1" dirty="0">
                <a:latin typeface="Microsoft YaHei" charset="0"/>
                <a:ea typeface="Microsoft YaHei" charset="0"/>
                <a:cs typeface="Microsoft YaHei" charset="0"/>
              </a:rPr>
              <a:t> </a:t>
            </a:r>
            <a:r>
              <a:rPr kumimoji="1" lang="en-US" altLang="zh-CN" sz="2000" b="1" dirty="0">
                <a:latin typeface="Microsoft YaHei" charset="0"/>
                <a:ea typeface="Microsoft YaHei" charset="0"/>
                <a:cs typeface="Microsoft YaHei" charset="0"/>
              </a:rPr>
              <a:t>System</a:t>
            </a:r>
            <a:endParaRPr kumimoji="1" lang="zh-CN" altLang="en-US" sz="2000" b="1" dirty="0">
              <a:latin typeface="Microsoft YaHei" charset="0"/>
              <a:ea typeface="Microsoft YaHei" charset="0"/>
              <a:cs typeface="Microsoft YaHei" charset="0"/>
            </a:endParaRPr>
          </a:p>
        </p:txBody>
      </p:sp>
      <p:pic>
        <p:nvPicPr>
          <p:cNvPr id="36" name="图片 35">
            <a:extLst>
              <a:ext uri="{FF2B5EF4-FFF2-40B4-BE49-F238E27FC236}">
                <a16:creationId xmlns:a16="http://schemas.microsoft.com/office/drawing/2014/main" id="{1C467016-CFA2-4120-BA18-30E17A68E1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1346" y="4343402"/>
            <a:ext cx="1183872" cy="1188764"/>
          </a:xfrm>
          <a:prstGeom prst="rect">
            <a:avLst/>
          </a:prstGeom>
        </p:spPr>
      </p:pic>
      <p:pic>
        <p:nvPicPr>
          <p:cNvPr id="37" name="图片 36">
            <a:extLst>
              <a:ext uri="{FF2B5EF4-FFF2-40B4-BE49-F238E27FC236}">
                <a16:creationId xmlns:a16="http://schemas.microsoft.com/office/drawing/2014/main" id="{656D051B-2149-4664-AEAD-6D927AE76C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5807" y="4336410"/>
            <a:ext cx="1638159" cy="1228620"/>
          </a:xfrm>
          <a:prstGeom prst="rect">
            <a:avLst/>
          </a:prstGeom>
        </p:spPr>
      </p:pic>
      <p:sp>
        <p:nvSpPr>
          <p:cNvPr id="38" name="文本框 37">
            <a:extLst>
              <a:ext uri="{FF2B5EF4-FFF2-40B4-BE49-F238E27FC236}">
                <a16:creationId xmlns:a16="http://schemas.microsoft.com/office/drawing/2014/main" id="{0BBCBA0A-7478-445F-8984-7BDE6E75DC8E}"/>
              </a:ext>
            </a:extLst>
          </p:cNvPr>
          <p:cNvSpPr txBox="1"/>
          <p:nvPr/>
        </p:nvSpPr>
        <p:spPr>
          <a:xfrm>
            <a:off x="1104383" y="5805918"/>
            <a:ext cx="6955750" cy="461665"/>
          </a:xfrm>
          <a:prstGeom prst="rect">
            <a:avLst/>
          </a:prstGeom>
          <a:noFill/>
        </p:spPr>
        <p:txBody>
          <a:bodyPr wrap="none" rtlCol="0">
            <a:spAutoFit/>
          </a:bodyPr>
          <a:lstStyle/>
          <a:p>
            <a:r>
              <a:rPr kumimoji="1" lang="zh-CN" altLang="en-US" sz="2400" dirty="0">
                <a:latin typeface="Microsoft YaHei" charset="0"/>
                <a:ea typeface="Microsoft YaHei" charset="0"/>
                <a:cs typeface="Microsoft YaHei" charset="0"/>
              </a:rPr>
              <a:t>无法满足大数据的</a:t>
            </a:r>
            <a:r>
              <a:rPr kumimoji="1" lang="zh-CN" altLang="en-US" sz="2400" dirty="0">
                <a:solidFill>
                  <a:srgbClr val="FF0000"/>
                </a:solidFill>
                <a:latin typeface="Microsoft YaHei" charset="0"/>
                <a:ea typeface="Microsoft YaHei" charset="0"/>
                <a:cs typeface="Microsoft YaHei" charset="0"/>
              </a:rPr>
              <a:t>体量浩大</a:t>
            </a:r>
            <a:r>
              <a:rPr kumimoji="1" lang="zh-CN" altLang="en-US" sz="2400" dirty="0">
                <a:latin typeface="Microsoft YaHei" charset="0"/>
                <a:ea typeface="Microsoft YaHei" charset="0"/>
                <a:cs typeface="Microsoft YaHei" charset="0"/>
              </a:rPr>
              <a:t>、</a:t>
            </a:r>
            <a:r>
              <a:rPr kumimoji="1" lang="zh-CN" altLang="en-US" sz="2400" dirty="0">
                <a:solidFill>
                  <a:srgbClr val="FF0000"/>
                </a:solidFill>
                <a:latin typeface="Microsoft YaHei" charset="0"/>
                <a:ea typeface="Microsoft YaHei" charset="0"/>
                <a:cs typeface="Microsoft YaHei" charset="0"/>
              </a:rPr>
              <a:t>快速生成</a:t>
            </a:r>
            <a:r>
              <a:rPr kumimoji="1" lang="zh-CN" altLang="en-US" sz="2400" dirty="0">
                <a:latin typeface="Microsoft YaHei" charset="0"/>
                <a:ea typeface="Microsoft YaHei" charset="0"/>
                <a:cs typeface="Microsoft YaHei" charset="0"/>
              </a:rPr>
              <a:t>的存储要求</a:t>
            </a:r>
          </a:p>
        </p:txBody>
      </p:sp>
      <p:pic>
        <p:nvPicPr>
          <p:cNvPr id="39" name="图片 38">
            <a:extLst>
              <a:ext uri="{FF2B5EF4-FFF2-40B4-BE49-F238E27FC236}">
                <a16:creationId xmlns:a16="http://schemas.microsoft.com/office/drawing/2014/main" id="{9F6A60EE-2FB1-49FF-B3FA-5D980360C8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84387" y="2129804"/>
            <a:ext cx="4907613" cy="3604778"/>
          </a:xfrm>
          <a:prstGeom prst="rect">
            <a:avLst/>
          </a:prstGeom>
        </p:spPr>
      </p:pic>
      <p:sp>
        <p:nvSpPr>
          <p:cNvPr id="40" name="文本框 39">
            <a:extLst>
              <a:ext uri="{FF2B5EF4-FFF2-40B4-BE49-F238E27FC236}">
                <a16:creationId xmlns:a16="http://schemas.microsoft.com/office/drawing/2014/main" id="{9C9D06E7-35EB-4804-804B-7EB10521FA13}"/>
              </a:ext>
            </a:extLst>
          </p:cNvPr>
          <p:cNvSpPr txBox="1"/>
          <p:nvPr/>
        </p:nvSpPr>
        <p:spPr>
          <a:xfrm>
            <a:off x="1051255" y="3809072"/>
            <a:ext cx="2582758" cy="400110"/>
          </a:xfrm>
          <a:prstGeom prst="rect">
            <a:avLst/>
          </a:prstGeom>
          <a:noFill/>
        </p:spPr>
        <p:txBody>
          <a:bodyPr wrap="none" rtlCol="0">
            <a:spAutoFit/>
          </a:bodyPr>
          <a:lstStyle/>
          <a:p>
            <a:pPr marL="342900" indent="-342900">
              <a:buFont typeface="Wingdings" panose="05000000000000000000" pitchFamily="2" charset="2"/>
              <a:buChar char="Ø"/>
            </a:pPr>
            <a:r>
              <a:rPr kumimoji="1" lang="zh-CN" altLang="en-US" sz="2000" b="1" dirty="0">
                <a:latin typeface="Microsoft YaHei" charset="0"/>
                <a:ea typeface="Microsoft YaHei" charset="0"/>
                <a:cs typeface="Microsoft YaHei" charset="0"/>
              </a:rPr>
              <a:t>传统单机文件系统</a:t>
            </a:r>
          </a:p>
        </p:txBody>
      </p:sp>
    </p:spTree>
    <p:extLst>
      <p:ext uri="{BB962C8B-B14F-4D97-AF65-F5344CB8AC3E}">
        <p14:creationId xmlns:p14="http://schemas.microsoft.com/office/powerpoint/2010/main" val="3297867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数据存储</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大数据关键技术</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微软雅黑" panose="020B0503020204020204" pitchFamily="34" charset="-122"/>
                <a:ea typeface="微软雅黑" panose="020B0503020204020204" pitchFamily="34" charset="-122"/>
                <a:cs typeface="Times New Roman" panose="02020603050405020304" pitchFamily="18" charset="0"/>
              </a:rPr>
              <a:t>24</a:t>
            </a:fld>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19">
            <a:extLst>
              <a:ext uri="{FF2B5EF4-FFF2-40B4-BE49-F238E27FC236}">
                <a16:creationId xmlns:a16="http://schemas.microsoft.com/office/drawing/2014/main" id="{0F5F2796-2758-4A9D-9011-78CB5F1AFD15}"/>
              </a:ext>
            </a:extLst>
          </p:cNvPr>
          <p:cNvSpPr/>
          <p:nvPr/>
        </p:nvSpPr>
        <p:spPr>
          <a:xfrm>
            <a:off x="1496919" y="2491516"/>
            <a:ext cx="5388448" cy="1427129"/>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zh-CN" altLang="en-US" dirty="0">
                <a:solidFill>
                  <a:schemeClr val="tx1"/>
                </a:solidFill>
                <a:latin typeface="Microsoft YaHei" charset="0"/>
                <a:ea typeface="Microsoft YaHei" charset="0"/>
                <a:cs typeface="Microsoft YaHei" charset="0"/>
              </a:rPr>
              <a:t>分布式文件系统是一种允许文件通过网络在</a:t>
            </a:r>
            <a:r>
              <a:rPr lang="zh-CN" altLang="en-US" dirty="0">
                <a:solidFill>
                  <a:srgbClr val="FF0000"/>
                </a:solidFill>
                <a:latin typeface="Microsoft YaHei" charset="0"/>
                <a:ea typeface="Microsoft YaHei" charset="0"/>
                <a:cs typeface="Microsoft YaHei" charset="0"/>
              </a:rPr>
              <a:t>多台主机上分享</a:t>
            </a:r>
            <a:r>
              <a:rPr lang="zh-CN" altLang="en-US" dirty="0">
                <a:solidFill>
                  <a:schemeClr val="tx1"/>
                </a:solidFill>
                <a:latin typeface="Microsoft YaHei" charset="0"/>
                <a:ea typeface="Microsoft YaHei" charset="0"/>
                <a:cs typeface="Microsoft YaHei" charset="0"/>
              </a:rPr>
              <a:t>的文件系统，可让多机器上的多用户分享文件和存储空间。</a:t>
            </a:r>
          </a:p>
        </p:txBody>
      </p:sp>
      <p:sp>
        <p:nvSpPr>
          <p:cNvPr id="35" name="文本框 34">
            <a:extLst>
              <a:ext uri="{FF2B5EF4-FFF2-40B4-BE49-F238E27FC236}">
                <a16:creationId xmlns:a16="http://schemas.microsoft.com/office/drawing/2014/main" id="{5F4B3FBA-4163-44FD-8BBA-75D49512E002}"/>
              </a:ext>
            </a:extLst>
          </p:cNvPr>
          <p:cNvSpPr txBox="1"/>
          <p:nvPr/>
        </p:nvSpPr>
        <p:spPr>
          <a:xfrm>
            <a:off x="1051255" y="1898216"/>
            <a:ext cx="2326278" cy="400110"/>
          </a:xfrm>
          <a:prstGeom prst="rect">
            <a:avLst/>
          </a:prstGeom>
          <a:noFill/>
        </p:spPr>
        <p:txBody>
          <a:bodyPr wrap="none" rtlCol="0">
            <a:spAutoFit/>
          </a:bodyPr>
          <a:lstStyle/>
          <a:p>
            <a:pPr marL="342900" indent="-342900">
              <a:buFont typeface="Wingdings" panose="05000000000000000000" pitchFamily="2" charset="2"/>
              <a:buChar char="Ø"/>
            </a:pPr>
            <a:r>
              <a:rPr kumimoji="1" lang="zh-CN" altLang="en-US" sz="2000" b="1" dirty="0">
                <a:latin typeface="Microsoft YaHei" charset="0"/>
                <a:ea typeface="Microsoft YaHei" charset="0"/>
                <a:cs typeface="Microsoft YaHei" charset="0"/>
              </a:rPr>
              <a:t>分布式文件系统</a:t>
            </a:r>
          </a:p>
        </p:txBody>
      </p:sp>
      <p:grpSp>
        <p:nvGrpSpPr>
          <p:cNvPr id="18" name="组 1">
            <a:extLst>
              <a:ext uri="{FF2B5EF4-FFF2-40B4-BE49-F238E27FC236}">
                <a16:creationId xmlns:a16="http://schemas.microsoft.com/office/drawing/2014/main" id="{A5C42516-0067-473A-9229-339A65D06CF8}"/>
              </a:ext>
            </a:extLst>
          </p:cNvPr>
          <p:cNvGrpSpPr/>
          <p:nvPr/>
        </p:nvGrpSpPr>
        <p:grpSpPr>
          <a:xfrm>
            <a:off x="1485197" y="4217503"/>
            <a:ext cx="2319866" cy="2041648"/>
            <a:chOff x="926758" y="2183289"/>
            <a:chExt cx="2319866" cy="2041648"/>
          </a:xfrm>
        </p:grpSpPr>
        <p:sp>
          <p:nvSpPr>
            <p:cNvPr id="19" name="文本框 18">
              <a:extLst>
                <a:ext uri="{FF2B5EF4-FFF2-40B4-BE49-F238E27FC236}">
                  <a16:creationId xmlns:a16="http://schemas.microsoft.com/office/drawing/2014/main" id="{8B6B205B-863C-4A16-BCD2-922C4EA87AD2}"/>
                </a:ext>
              </a:extLst>
            </p:cNvPr>
            <p:cNvSpPr txBox="1"/>
            <p:nvPr/>
          </p:nvSpPr>
          <p:spPr>
            <a:xfrm>
              <a:off x="926758" y="2183289"/>
              <a:ext cx="2319866" cy="369332"/>
            </a:xfrm>
            <a:prstGeom prst="rect">
              <a:avLst/>
            </a:prstGeom>
            <a:noFill/>
          </p:spPr>
          <p:txBody>
            <a:bodyPr wrap="none" rtlCol="0">
              <a:spAutoFit/>
            </a:bodyPr>
            <a:lstStyle/>
            <a:p>
              <a:pPr marL="285750" indent="-285750">
                <a:buSzPct val="80000"/>
                <a:buFont typeface="Arial" panose="020B0604020202020204" pitchFamily="34" charset="0"/>
                <a:buChar char="•"/>
              </a:pPr>
              <a:r>
                <a:rPr kumimoji="1" lang="zh-CN" altLang="en-US" dirty="0">
                  <a:latin typeface="Microsoft YaHei" charset="0"/>
                  <a:ea typeface="Microsoft YaHei" charset="0"/>
                  <a:cs typeface="Microsoft YaHei" charset="0"/>
                </a:rPr>
                <a:t>多机大型存储系统</a:t>
              </a:r>
            </a:p>
          </p:txBody>
        </p:sp>
        <p:sp>
          <p:nvSpPr>
            <p:cNvPr id="20" name="文本框 19">
              <a:extLst>
                <a:ext uri="{FF2B5EF4-FFF2-40B4-BE49-F238E27FC236}">
                  <a16:creationId xmlns:a16="http://schemas.microsoft.com/office/drawing/2014/main" id="{23A17A3F-906A-4449-9857-EFCCCC0AD741}"/>
                </a:ext>
              </a:extLst>
            </p:cNvPr>
            <p:cNvSpPr txBox="1"/>
            <p:nvPr/>
          </p:nvSpPr>
          <p:spPr>
            <a:xfrm>
              <a:off x="926758" y="2601368"/>
              <a:ext cx="1627369" cy="369332"/>
            </a:xfrm>
            <a:prstGeom prst="rect">
              <a:avLst/>
            </a:prstGeom>
            <a:noFill/>
          </p:spPr>
          <p:txBody>
            <a:bodyPr wrap="none" rtlCol="0">
              <a:spAutoFit/>
            </a:bodyPr>
            <a:lstStyle/>
            <a:p>
              <a:pPr marL="285750" indent="-285750">
                <a:buSzPct val="80000"/>
                <a:buFont typeface="Arial" panose="020B0604020202020204" pitchFamily="34" charset="0"/>
                <a:buChar char="•"/>
              </a:pPr>
              <a:r>
                <a:rPr kumimoji="1" lang="zh-CN" altLang="en-US" dirty="0">
                  <a:latin typeface="Microsoft YaHei" charset="0"/>
                  <a:ea typeface="Microsoft YaHei" charset="0"/>
                  <a:cs typeface="Microsoft YaHei" charset="0"/>
                </a:rPr>
                <a:t>低成本存储</a:t>
              </a:r>
            </a:p>
          </p:txBody>
        </p:sp>
        <p:sp>
          <p:nvSpPr>
            <p:cNvPr id="21" name="文本框 20">
              <a:extLst>
                <a:ext uri="{FF2B5EF4-FFF2-40B4-BE49-F238E27FC236}">
                  <a16:creationId xmlns:a16="http://schemas.microsoft.com/office/drawing/2014/main" id="{A1317861-7BFF-41F2-AB56-A5C141B64BE3}"/>
                </a:ext>
              </a:extLst>
            </p:cNvPr>
            <p:cNvSpPr txBox="1"/>
            <p:nvPr/>
          </p:nvSpPr>
          <p:spPr>
            <a:xfrm>
              <a:off x="926758" y="3019447"/>
              <a:ext cx="1396536" cy="369332"/>
            </a:xfrm>
            <a:prstGeom prst="rect">
              <a:avLst/>
            </a:prstGeom>
            <a:noFill/>
          </p:spPr>
          <p:txBody>
            <a:bodyPr wrap="none" rtlCol="0">
              <a:spAutoFit/>
            </a:bodyPr>
            <a:lstStyle/>
            <a:p>
              <a:pPr marL="285750" indent="-285750">
                <a:buSzPct val="80000"/>
                <a:buFont typeface="Arial" panose="020B0604020202020204" pitchFamily="34" charset="0"/>
                <a:buChar char="•"/>
              </a:pPr>
              <a:r>
                <a:rPr kumimoji="1" lang="zh-CN" altLang="en-US" dirty="0">
                  <a:latin typeface="Microsoft YaHei" charset="0"/>
                  <a:ea typeface="Microsoft YaHei" charset="0"/>
                  <a:cs typeface="Microsoft YaHei" charset="0"/>
                </a:rPr>
                <a:t>自我修复</a:t>
              </a:r>
            </a:p>
          </p:txBody>
        </p:sp>
        <p:sp>
          <p:nvSpPr>
            <p:cNvPr id="22" name="文本框 21">
              <a:extLst>
                <a:ext uri="{FF2B5EF4-FFF2-40B4-BE49-F238E27FC236}">
                  <a16:creationId xmlns:a16="http://schemas.microsoft.com/office/drawing/2014/main" id="{88111987-DC28-4CB7-ACED-183DF705495C}"/>
                </a:ext>
              </a:extLst>
            </p:cNvPr>
            <p:cNvSpPr txBox="1"/>
            <p:nvPr/>
          </p:nvSpPr>
          <p:spPr>
            <a:xfrm>
              <a:off x="926758" y="3855605"/>
              <a:ext cx="1396536" cy="369332"/>
            </a:xfrm>
            <a:prstGeom prst="rect">
              <a:avLst/>
            </a:prstGeom>
            <a:noFill/>
          </p:spPr>
          <p:txBody>
            <a:bodyPr wrap="none" rtlCol="0">
              <a:spAutoFit/>
            </a:bodyPr>
            <a:lstStyle/>
            <a:p>
              <a:pPr marL="285750" indent="-285750">
                <a:buSzPct val="80000"/>
                <a:buFont typeface="Arial" panose="020B0604020202020204" pitchFamily="34" charset="0"/>
                <a:buChar char="•"/>
              </a:pPr>
              <a:r>
                <a:rPr kumimoji="1" lang="zh-CN" altLang="en-US" dirty="0">
                  <a:latin typeface="Microsoft YaHei" charset="0"/>
                  <a:ea typeface="Microsoft YaHei" charset="0"/>
                  <a:cs typeface="Microsoft YaHei" charset="0"/>
                </a:rPr>
                <a:t>高吞吐量</a:t>
              </a:r>
            </a:p>
          </p:txBody>
        </p:sp>
        <p:sp>
          <p:nvSpPr>
            <p:cNvPr id="23" name="文本框 22">
              <a:extLst>
                <a:ext uri="{FF2B5EF4-FFF2-40B4-BE49-F238E27FC236}">
                  <a16:creationId xmlns:a16="http://schemas.microsoft.com/office/drawing/2014/main" id="{A596829C-0089-4B35-9E49-712A9BB894CD}"/>
                </a:ext>
              </a:extLst>
            </p:cNvPr>
            <p:cNvSpPr txBox="1"/>
            <p:nvPr/>
          </p:nvSpPr>
          <p:spPr>
            <a:xfrm>
              <a:off x="926758" y="3437526"/>
              <a:ext cx="1396536" cy="369332"/>
            </a:xfrm>
            <a:prstGeom prst="rect">
              <a:avLst/>
            </a:prstGeom>
            <a:noFill/>
          </p:spPr>
          <p:txBody>
            <a:bodyPr wrap="none" rtlCol="0">
              <a:spAutoFit/>
            </a:bodyPr>
            <a:lstStyle/>
            <a:p>
              <a:pPr marL="285750" indent="-285750">
                <a:buSzPct val="80000"/>
                <a:buFont typeface="Arial" panose="020B0604020202020204" pitchFamily="34" charset="0"/>
                <a:buChar char="•"/>
              </a:pPr>
              <a:r>
                <a:rPr kumimoji="1" lang="zh-CN" altLang="en-US" dirty="0">
                  <a:latin typeface="Microsoft YaHei" charset="0"/>
                  <a:ea typeface="Microsoft YaHei" charset="0"/>
                  <a:cs typeface="Microsoft YaHei" charset="0"/>
                </a:rPr>
                <a:t>高可靠性</a:t>
              </a:r>
            </a:p>
          </p:txBody>
        </p:sp>
      </p:grpSp>
      <p:sp>
        <p:nvSpPr>
          <p:cNvPr id="24" name="矩形 23">
            <a:extLst>
              <a:ext uri="{FF2B5EF4-FFF2-40B4-BE49-F238E27FC236}">
                <a16:creationId xmlns:a16="http://schemas.microsoft.com/office/drawing/2014/main" id="{1F469138-7F25-4BB9-80D8-7DE6986ECB5C}"/>
              </a:ext>
            </a:extLst>
          </p:cNvPr>
          <p:cNvSpPr/>
          <p:nvPr/>
        </p:nvSpPr>
        <p:spPr>
          <a:xfrm>
            <a:off x="3913336" y="4768309"/>
            <a:ext cx="3165867" cy="400110"/>
          </a:xfrm>
          <a:prstGeom prst="rect">
            <a:avLst/>
          </a:prstGeom>
        </p:spPr>
        <p:txBody>
          <a:bodyPr wrap="none">
            <a:spAutoFit/>
          </a:bodyPr>
          <a:lstStyle/>
          <a:p>
            <a:r>
              <a:rPr lang="en-US" altLang="zh-CN" sz="2000" dirty="0">
                <a:latin typeface="Microsoft YaHei" charset="0"/>
                <a:ea typeface="Microsoft YaHei" charset="0"/>
                <a:cs typeface="Microsoft YaHei" charset="0"/>
              </a:rPr>
              <a:t>HDFS</a:t>
            </a:r>
            <a:r>
              <a:rPr lang="zh-CN" altLang="en-US" sz="2000" dirty="0">
                <a:latin typeface="Microsoft YaHei" charset="0"/>
                <a:ea typeface="Microsoft YaHei" charset="0"/>
                <a:cs typeface="Microsoft YaHei" charset="0"/>
              </a:rPr>
              <a:t> </a:t>
            </a:r>
            <a:r>
              <a:rPr lang="en-US" altLang="zh-CN" sz="1600" dirty="0">
                <a:latin typeface="Microsoft YaHei" charset="0"/>
                <a:ea typeface="Microsoft YaHei" charset="0"/>
                <a:cs typeface="Microsoft YaHei" charset="0"/>
              </a:rPr>
              <a:t>Hadoop</a:t>
            </a:r>
            <a:r>
              <a:rPr lang="zh-CN" altLang="en-US" sz="1600" dirty="0">
                <a:latin typeface="Microsoft YaHei" charset="0"/>
                <a:ea typeface="Microsoft YaHei" charset="0"/>
                <a:cs typeface="Microsoft YaHei" charset="0"/>
              </a:rPr>
              <a:t>分布式文件系统</a:t>
            </a:r>
          </a:p>
        </p:txBody>
      </p:sp>
      <p:pic>
        <p:nvPicPr>
          <p:cNvPr id="25" name="图片 24">
            <a:extLst>
              <a:ext uri="{FF2B5EF4-FFF2-40B4-BE49-F238E27FC236}">
                <a16:creationId xmlns:a16="http://schemas.microsoft.com/office/drawing/2014/main" id="{8C3961FD-C5B4-4C21-8273-09EE993F30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6290" y="5386116"/>
            <a:ext cx="1973555" cy="655622"/>
          </a:xfrm>
          <a:prstGeom prst="rect">
            <a:avLst/>
          </a:prstGeom>
        </p:spPr>
      </p:pic>
      <p:sp>
        <p:nvSpPr>
          <p:cNvPr id="26" name="矩形 25">
            <a:extLst>
              <a:ext uri="{FF2B5EF4-FFF2-40B4-BE49-F238E27FC236}">
                <a16:creationId xmlns:a16="http://schemas.microsoft.com/office/drawing/2014/main" id="{DD5C6AED-06B7-4984-A4BB-CB5DC90B76B7}"/>
              </a:ext>
            </a:extLst>
          </p:cNvPr>
          <p:cNvSpPr/>
          <p:nvPr/>
        </p:nvSpPr>
        <p:spPr>
          <a:xfrm>
            <a:off x="3673554" y="5962172"/>
            <a:ext cx="1951112" cy="369332"/>
          </a:xfrm>
          <a:prstGeom prst="rect">
            <a:avLst/>
          </a:prstGeom>
        </p:spPr>
        <p:txBody>
          <a:bodyPr wrap="none">
            <a:spAutoFit/>
          </a:bodyPr>
          <a:lstStyle/>
          <a:p>
            <a:r>
              <a:rPr lang="en-US" altLang="zh-CN" dirty="0"/>
              <a:t>Google File System</a:t>
            </a:r>
            <a:endParaRPr lang="zh-CN" altLang="en-US" dirty="0">
              <a:latin typeface="Microsoft YaHei" charset="0"/>
              <a:ea typeface="Microsoft YaHei" charset="0"/>
              <a:cs typeface="Microsoft YaHei" charset="0"/>
            </a:endParaRPr>
          </a:p>
        </p:txBody>
      </p:sp>
      <p:sp>
        <p:nvSpPr>
          <p:cNvPr id="27" name="矩形 26">
            <a:extLst>
              <a:ext uri="{FF2B5EF4-FFF2-40B4-BE49-F238E27FC236}">
                <a16:creationId xmlns:a16="http://schemas.microsoft.com/office/drawing/2014/main" id="{C1D03343-E009-42E5-BCF9-28B42F4C7A62}"/>
              </a:ext>
            </a:extLst>
          </p:cNvPr>
          <p:cNvSpPr/>
          <p:nvPr/>
        </p:nvSpPr>
        <p:spPr>
          <a:xfrm>
            <a:off x="3149499" y="5931394"/>
            <a:ext cx="655564" cy="400110"/>
          </a:xfrm>
          <a:prstGeom prst="rect">
            <a:avLst/>
          </a:prstGeom>
        </p:spPr>
        <p:txBody>
          <a:bodyPr wrap="none">
            <a:spAutoFit/>
          </a:bodyPr>
          <a:lstStyle/>
          <a:p>
            <a:r>
              <a:rPr lang="en-US" altLang="zh-CN" sz="2000" dirty="0">
                <a:solidFill>
                  <a:srgbClr val="595757"/>
                </a:solidFill>
                <a:latin typeface="Microsoft YaHei" charset="0"/>
                <a:ea typeface="Microsoft YaHei" charset="0"/>
                <a:cs typeface="Microsoft YaHei" charset="0"/>
              </a:rPr>
              <a:t>GFS</a:t>
            </a:r>
            <a:endParaRPr lang="zh-CN" altLang="en-US" sz="2000" dirty="0">
              <a:latin typeface="Microsoft YaHei" charset="0"/>
              <a:ea typeface="Microsoft YaHei" charset="0"/>
              <a:cs typeface="Microsoft YaHei" charset="0"/>
            </a:endParaRPr>
          </a:p>
        </p:txBody>
      </p:sp>
      <p:pic>
        <p:nvPicPr>
          <p:cNvPr id="28" name="图片 27">
            <a:extLst>
              <a:ext uri="{FF2B5EF4-FFF2-40B4-BE49-F238E27FC236}">
                <a16:creationId xmlns:a16="http://schemas.microsoft.com/office/drawing/2014/main" id="{084075E6-688F-40B4-B7E0-29D2FDF96F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3068" y="4093547"/>
            <a:ext cx="2412558" cy="713683"/>
          </a:xfrm>
          <a:prstGeom prst="rect">
            <a:avLst/>
          </a:prstGeom>
        </p:spPr>
      </p:pic>
      <p:pic>
        <p:nvPicPr>
          <p:cNvPr id="29" name="图片 28">
            <a:extLst>
              <a:ext uri="{FF2B5EF4-FFF2-40B4-BE49-F238E27FC236}">
                <a16:creationId xmlns:a16="http://schemas.microsoft.com/office/drawing/2014/main" id="{67B8F059-ACF5-447C-83A2-3D6723DB251B}"/>
              </a:ext>
            </a:extLst>
          </p:cNvPr>
          <p:cNvPicPr>
            <a:picLocks noChangeAspect="1"/>
          </p:cNvPicPr>
          <p:nvPr/>
        </p:nvPicPr>
        <p:blipFill>
          <a:blip r:embed="rId5"/>
          <a:stretch>
            <a:fillRect/>
          </a:stretch>
        </p:blipFill>
        <p:spPr>
          <a:xfrm>
            <a:off x="6112061" y="5309150"/>
            <a:ext cx="897946" cy="950001"/>
          </a:xfrm>
          <a:prstGeom prst="rect">
            <a:avLst/>
          </a:prstGeom>
        </p:spPr>
      </p:pic>
      <p:sp>
        <p:nvSpPr>
          <p:cNvPr id="41" name="圆角矩形 9">
            <a:extLst>
              <a:ext uri="{FF2B5EF4-FFF2-40B4-BE49-F238E27FC236}">
                <a16:creationId xmlns:a16="http://schemas.microsoft.com/office/drawing/2014/main" id="{607C245D-A776-4D8B-9EA8-A0329F2AA099}"/>
              </a:ext>
            </a:extLst>
          </p:cNvPr>
          <p:cNvSpPr/>
          <p:nvPr/>
        </p:nvSpPr>
        <p:spPr>
          <a:xfrm>
            <a:off x="7194555" y="2193184"/>
            <a:ext cx="4907613" cy="3664912"/>
          </a:xfrm>
          <a:prstGeom prst="roundRect">
            <a:avLst>
              <a:gd name="adj" fmla="val 1077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id="{D3E044C4-9AB0-459B-907A-2C4FE795C8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4387" y="2129804"/>
            <a:ext cx="4907613" cy="3604778"/>
          </a:xfrm>
          <a:prstGeom prst="rect">
            <a:avLst/>
          </a:prstGeom>
        </p:spPr>
      </p:pic>
    </p:spTree>
    <p:extLst>
      <p:ext uri="{BB962C8B-B14F-4D97-AF65-F5344CB8AC3E}">
        <p14:creationId xmlns:p14="http://schemas.microsoft.com/office/powerpoint/2010/main" val="3864265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数据查询</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大数据关键技术</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微软雅黑" panose="020B0503020204020204" pitchFamily="34" charset="-122"/>
                <a:ea typeface="微软雅黑" panose="020B0503020204020204" pitchFamily="34" charset="-122"/>
                <a:cs typeface="Times New Roman" panose="02020603050405020304" pitchFamily="18" charset="0"/>
              </a:rPr>
              <a:t>25</a:t>
            </a:fld>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5F4B3FBA-4163-44FD-8BBA-75D49512E002}"/>
              </a:ext>
            </a:extLst>
          </p:cNvPr>
          <p:cNvSpPr txBox="1"/>
          <p:nvPr/>
        </p:nvSpPr>
        <p:spPr>
          <a:xfrm>
            <a:off x="1051255" y="1898216"/>
            <a:ext cx="1813317" cy="400110"/>
          </a:xfrm>
          <a:prstGeom prst="rect">
            <a:avLst/>
          </a:prstGeom>
          <a:noFill/>
        </p:spPr>
        <p:txBody>
          <a:bodyPr wrap="none" rtlCol="0">
            <a:spAutoFit/>
          </a:bodyPr>
          <a:lstStyle/>
          <a:p>
            <a:pPr marL="342900" indent="-342900">
              <a:buFont typeface="Wingdings" panose="05000000000000000000" pitchFamily="2" charset="2"/>
              <a:buChar char="Ø"/>
            </a:pPr>
            <a:r>
              <a:rPr kumimoji="1" lang="zh-CN" altLang="en-US" sz="2000" b="1" dirty="0">
                <a:latin typeface="Microsoft YaHei" charset="0"/>
                <a:ea typeface="Microsoft YaHei" charset="0"/>
                <a:cs typeface="Microsoft YaHei" charset="0"/>
              </a:rPr>
              <a:t>传统数据库</a:t>
            </a:r>
          </a:p>
        </p:txBody>
      </p:sp>
      <p:sp>
        <p:nvSpPr>
          <p:cNvPr id="41" name="圆角矩形 9">
            <a:extLst>
              <a:ext uri="{FF2B5EF4-FFF2-40B4-BE49-F238E27FC236}">
                <a16:creationId xmlns:a16="http://schemas.microsoft.com/office/drawing/2014/main" id="{607C245D-A776-4D8B-9EA8-A0329F2AA099}"/>
              </a:ext>
            </a:extLst>
          </p:cNvPr>
          <p:cNvSpPr/>
          <p:nvPr/>
        </p:nvSpPr>
        <p:spPr>
          <a:xfrm>
            <a:off x="7194555" y="2193184"/>
            <a:ext cx="4907613" cy="3664912"/>
          </a:xfrm>
          <a:prstGeom prst="roundRect">
            <a:avLst>
              <a:gd name="adj" fmla="val 829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id="{D3E044C4-9AB0-459B-907A-2C4FE795C8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4387" y="2129804"/>
            <a:ext cx="4907613" cy="3604778"/>
          </a:xfrm>
          <a:prstGeom prst="rect">
            <a:avLst/>
          </a:prstGeom>
        </p:spPr>
      </p:pic>
      <p:sp>
        <p:nvSpPr>
          <p:cNvPr id="30" name="文本框 29">
            <a:extLst>
              <a:ext uri="{FF2B5EF4-FFF2-40B4-BE49-F238E27FC236}">
                <a16:creationId xmlns:a16="http://schemas.microsoft.com/office/drawing/2014/main" id="{C543C525-C1D1-4F2A-A02D-61765121F1D9}"/>
              </a:ext>
            </a:extLst>
          </p:cNvPr>
          <p:cNvSpPr txBox="1"/>
          <p:nvPr/>
        </p:nvSpPr>
        <p:spPr>
          <a:xfrm>
            <a:off x="1445186" y="2325238"/>
            <a:ext cx="1858201" cy="2120902"/>
          </a:xfrm>
          <a:prstGeom prst="rect">
            <a:avLst/>
          </a:prstGeom>
          <a:noFill/>
        </p:spPr>
        <p:txBody>
          <a:bodyPr wrap="none" rtlCol="0">
            <a:spAutoFit/>
          </a:bodyPr>
          <a:lstStyle/>
          <a:p>
            <a:pPr marL="285750" indent="-285750">
              <a:lnSpc>
                <a:spcPct val="150000"/>
              </a:lnSpc>
              <a:buClr>
                <a:schemeClr val="tx1"/>
              </a:buClr>
              <a:buFont typeface="Arial" charset="0"/>
              <a:buChar char="•"/>
            </a:pPr>
            <a:r>
              <a:rPr kumimoji="1" lang="zh-CN" altLang="en-US" dirty="0">
                <a:latin typeface="Microsoft YaHei" charset="0"/>
                <a:ea typeface="Microsoft YaHei" charset="0"/>
                <a:cs typeface="Microsoft YaHei" charset="0"/>
              </a:rPr>
              <a:t>关系型数据库</a:t>
            </a:r>
          </a:p>
          <a:p>
            <a:pPr marL="285750" indent="-285750">
              <a:lnSpc>
                <a:spcPct val="150000"/>
              </a:lnSpc>
              <a:buClr>
                <a:schemeClr val="tx1"/>
              </a:buClr>
              <a:buFont typeface="Arial" charset="0"/>
              <a:buChar char="•"/>
            </a:pPr>
            <a:r>
              <a:rPr kumimoji="1" lang="zh-CN" altLang="en-US" dirty="0">
                <a:latin typeface="Microsoft YaHei" charset="0"/>
                <a:ea typeface="Microsoft YaHei" charset="0"/>
                <a:cs typeface="Microsoft YaHei" charset="0"/>
              </a:rPr>
              <a:t>面向行存储</a:t>
            </a:r>
          </a:p>
          <a:p>
            <a:pPr marL="285750" indent="-285750">
              <a:lnSpc>
                <a:spcPct val="150000"/>
              </a:lnSpc>
              <a:buClr>
                <a:schemeClr val="tx1"/>
              </a:buClr>
              <a:buFont typeface="Arial" charset="0"/>
              <a:buChar char="•"/>
            </a:pPr>
            <a:r>
              <a:rPr kumimoji="1" lang="zh-CN" altLang="en-US" dirty="0">
                <a:latin typeface="Microsoft YaHei" charset="0"/>
                <a:ea typeface="Microsoft YaHei" charset="0"/>
                <a:cs typeface="Microsoft YaHei" charset="0"/>
              </a:rPr>
              <a:t>复杂</a:t>
            </a:r>
            <a:r>
              <a:rPr kumimoji="1" lang="en-US" altLang="zh-CN" dirty="0">
                <a:latin typeface="Microsoft YaHei" charset="0"/>
                <a:ea typeface="Microsoft YaHei" charset="0"/>
                <a:cs typeface="Microsoft YaHei" charset="0"/>
              </a:rPr>
              <a:t>SQL</a:t>
            </a:r>
            <a:endParaRPr kumimoji="1" lang="zh-CN" altLang="en-US" dirty="0">
              <a:latin typeface="Microsoft YaHei" charset="0"/>
              <a:ea typeface="Microsoft YaHei" charset="0"/>
              <a:cs typeface="Microsoft YaHei" charset="0"/>
            </a:endParaRPr>
          </a:p>
          <a:p>
            <a:pPr marL="285750" indent="-285750">
              <a:lnSpc>
                <a:spcPct val="150000"/>
              </a:lnSpc>
              <a:buClr>
                <a:schemeClr val="tx1"/>
              </a:buClr>
              <a:buFont typeface="Arial" charset="0"/>
              <a:buChar char="•"/>
            </a:pPr>
            <a:r>
              <a:rPr kumimoji="1" lang="zh-CN" altLang="en-US" dirty="0">
                <a:latin typeface="Microsoft YaHei" charset="0"/>
                <a:ea typeface="Microsoft YaHei" charset="0"/>
                <a:cs typeface="Microsoft YaHei" charset="0"/>
              </a:rPr>
              <a:t>强一致性</a:t>
            </a:r>
          </a:p>
          <a:p>
            <a:pPr marL="285750" indent="-285750">
              <a:lnSpc>
                <a:spcPct val="150000"/>
              </a:lnSpc>
              <a:buClr>
                <a:schemeClr val="tx1"/>
              </a:buClr>
              <a:buFont typeface="Arial" charset="0"/>
              <a:buChar char="•"/>
            </a:pPr>
            <a:r>
              <a:rPr kumimoji="1" lang="zh-CN" altLang="en-US" dirty="0">
                <a:latin typeface="Microsoft YaHei" charset="0"/>
                <a:ea typeface="Microsoft YaHei" charset="0"/>
                <a:cs typeface="Microsoft YaHei" charset="0"/>
              </a:rPr>
              <a:t>并发性弱</a:t>
            </a:r>
          </a:p>
        </p:txBody>
      </p:sp>
      <p:pic>
        <p:nvPicPr>
          <p:cNvPr id="31" name="图片 30">
            <a:extLst>
              <a:ext uri="{FF2B5EF4-FFF2-40B4-BE49-F238E27FC236}">
                <a16:creationId xmlns:a16="http://schemas.microsoft.com/office/drawing/2014/main" id="{10B02411-BC4C-4AC7-AC3B-BF279F2477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4189" y="4538818"/>
            <a:ext cx="5226063" cy="2302463"/>
          </a:xfrm>
          <a:prstGeom prst="rect">
            <a:avLst/>
          </a:prstGeom>
        </p:spPr>
      </p:pic>
      <p:pic>
        <p:nvPicPr>
          <p:cNvPr id="32" name="图片 31">
            <a:extLst>
              <a:ext uri="{FF2B5EF4-FFF2-40B4-BE49-F238E27FC236}">
                <a16:creationId xmlns:a16="http://schemas.microsoft.com/office/drawing/2014/main" id="{DADE1FBC-CF4A-4CDA-BE51-65966D3F7B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9872" y="2077883"/>
            <a:ext cx="2460381" cy="991992"/>
          </a:xfrm>
          <a:prstGeom prst="rect">
            <a:avLst/>
          </a:prstGeom>
        </p:spPr>
      </p:pic>
      <p:pic>
        <p:nvPicPr>
          <p:cNvPr id="33" name="图片 32">
            <a:extLst>
              <a:ext uri="{FF2B5EF4-FFF2-40B4-BE49-F238E27FC236}">
                <a16:creationId xmlns:a16="http://schemas.microsoft.com/office/drawing/2014/main" id="{CBD32199-9B09-4E4A-AA90-8AD8545644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09872" y="3262377"/>
            <a:ext cx="2276272" cy="1083939"/>
          </a:xfrm>
          <a:prstGeom prst="rect">
            <a:avLst/>
          </a:prstGeom>
        </p:spPr>
      </p:pic>
    </p:spTree>
    <p:extLst>
      <p:ext uri="{BB962C8B-B14F-4D97-AF65-F5344CB8AC3E}">
        <p14:creationId xmlns:p14="http://schemas.microsoft.com/office/powerpoint/2010/main" val="3327123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数据查询</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大数据关键技术</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微软雅黑" panose="020B0503020204020204" pitchFamily="34" charset="-122"/>
                <a:ea typeface="微软雅黑" panose="020B0503020204020204" pitchFamily="34" charset="-122"/>
                <a:cs typeface="Times New Roman" panose="02020603050405020304" pitchFamily="18" charset="0"/>
              </a:rPr>
              <a:t>26</a:t>
            </a:fld>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5F4B3FBA-4163-44FD-8BBA-75D49512E002}"/>
              </a:ext>
            </a:extLst>
          </p:cNvPr>
          <p:cNvSpPr txBox="1"/>
          <p:nvPr/>
        </p:nvSpPr>
        <p:spPr>
          <a:xfrm>
            <a:off x="1051255" y="1898216"/>
            <a:ext cx="1813317" cy="400110"/>
          </a:xfrm>
          <a:prstGeom prst="rect">
            <a:avLst/>
          </a:prstGeom>
          <a:noFill/>
        </p:spPr>
        <p:txBody>
          <a:bodyPr wrap="none" rtlCol="0">
            <a:spAutoFit/>
          </a:bodyPr>
          <a:lstStyle/>
          <a:p>
            <a:pPr marL="342900" indent="-342900">
              <a:buFont typeface="Wingdings" panose="05000000000000000000" pitchFamily="2" charset="2"/>
              <a:buChar char="Ø"/>
            </a:pPr>
            <a:r>
              <a:rPr kumimoji="1" lang="zh-CN" altLang="en-US" sz="2000" b="1" dirty="0">
                <a:latin typeface="Microsoft YaHei" charset="0"/>
                <a:ea typeface="Microsoft YaHei" charset="0"/>
                <a:cs typeface="Microsoft YaHei" charset="0"/>
              </a:rPr>
              <a:t>传统数据库</a:t>
            </a:r>
          </a:p>
        </p:txBody>
      </p:sp>
      <p:sp>
        <p:nvSpPr>
          <p:cNvPr id="41" name="圆角矩形 9">
            <a:extLst>
              <a:ext uri="{FF2B5EF4-FFF2-40B4-BE49-F238E27FC236}">
                <a16:creationId xmlns:a16="http://schemas.microsoft.com/office/drawing/2014/main" id="{607C245D-A776-4D8B-9EA8-A0329F2AA099}"/>
              </a:ext>
            </a:extLst>
          </p:cNvPr>
          <p:cNvSpPr/>
          <p:nvPr/>
        </p:nvSpPr>
        <p:spPr>
          <a:xfrm>
            <a:off x="7194555" y="2193184"/>
            <a:ext cx="4907613" cy="3664912"/>
          </a:xfrm>
          <a:prstGeom prst="roundRect">
            <a:avLst>
              <a:gd name="adj" fmla="val 63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id="{D3E044C4-9AB0-459B-907A-2C4FE795C8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4387" y="2129804"/>
            <a:ext cx="4907613" cy="3604778"/>
          </a:xfrm>
          <a:prstGeom prst="rect">
            <a:avLst/>
          </a:prstGeom>
        </p:spPr>
      </p:pic>
      <p:sp>
        <p:nvSpPr>
          <p:cNvPr id="30" name="文本框 29">
            <a:extLst>
              <a:ext uri="{FF2B5EF4-FFF2-40B4-BE49-F238E27FC236}">
                <a16:creationId xmlns:a16="http://schemas.microsoft.com/office/drawing/2014/main" id="{C543C525-C1D1-4F2A-A02D-61765121F1D9}"/>
              </a:ext>
            </a:extLst>
          </p:cNvPr>
          <p:cNvSpPr txBox="1"/>
          <p:nvPr/>
        </p:nvSpPr>
        <p:spPr>
          <a:xfrm>
            <a:off x="1445186" y="2325238"/>
            <a:ext cx="1858201" cy="2120902"/>
          </a:xfrm>
          <a:prstGeom prst="rect">
            <a:avLst/>
          </a:prstGeom>
          <a:noFill/>
        </p:spPr>
        <p:txBody>
          <a:bodyPr wrap="none" rtlCol="0">
            <a:spAutoFit/>
          </a:bodyPr>
          <a:lstStyle/>
          <a:p>
            <a:pPr marL="285750" indent="-285750">
              <a:lnSpc>
                <a:spcPct val="150000"/>
              </a:lnSpc>
              <a:buClr>
                <a:schemeClr val="tx1"/>
              </a:buClr>
              <a:buFont typeface="Arial" charset="0"/>
              <a:buChar char="•"/>
            </a:pPr>
            <a:r>
              <a:rPr kumimoji="1" lang="zh-CN" altLang="en-US" dirty="0">
                <a:latin typeface="Microsoft YaHei" charset="0"/>
                <a:ea typeface="Microsoft YaHei" charset="0"/>
                <a:cs typeface="Microsoft YaHei" charset="0"/>
              </a:rPr>
              <a:t>关系型数据库</a:t>
            </a:r>
          </a:p>
          <a:p>
            <a:pPr marL="285750" indent="-285750">
              <a:lnSpc>
                <a:spcPct val="150000"/>
              </a:lnSpc>
              <a:buClr>
                <a:schemeClr val="tx1"/>
              </a:buClr>
              <a:buFont typeface="Arial" charset="0"/>
              <a:buChar char="•"/>
            </a:pPr>
            <a:r>
              <a:rPr kumimoji="1" lang="zh-CN" altLang="en-US" dirty="0">
                <a:latin typeface="Microsoft YaHei" charset="0"/>
                <a:ea typeface="Microsoft YaHei" charset="0"/>
                <a:cs typeface="Microsoft YaHei" charset="0"/>
              </a:rPr>
              <a:t>面向行存储</a:t>
            </a:r>
          </a:p>
          <a:p>
            <a:pPr marL="285750" indent="-285750">
              <a:lnSpc>
                <a:spcPct val="150000"/>
              </a:lnSpc>
              <a:buClr>
                <a:schemeClr val="tx1"/>
              </a:buClr>
              <a:buFont typeface="Arial" charset="0"/>
              <a:buChar char="•"/>
            </a:pPr>
            <a:r>
              <a:rPr kumimoji="1" lang="zh-CN" altLang="en-US" dirty="0">
                <a:latin typeface="Microsoft YaHei" charset="0"/>
                <a:ea typeface="Microsoft YaHei" charset="0"/>
                <a:cs typeface="Microsoft YaHei" charset="0"/>
              </a:rPr>
              <a:t>复杂</a:t>
            </a:r>
            <a:r>
              <a:rPr kumimoji="1" lang="en-US" altLang="zh-CN" dirty="0">
                <a:latin typeface="Microsoft YaHei" charset="0"/>
                <a:ea typeface="Microsoft YaHei" charset="0"/>
                <a:cs typeface="Microsoft YaHei" charset="0"/>
              </a:rPr>
              <a:t>SQL</a:t>
            </a:r>
            <a:endParaRPr kumimoji="1" lang="zh-CN" altLang="en-US" dirty="0">
              <a:latin typeface="Microsoft YaHei" charset="0"/>
              <a:ea typeface="Microsoft YaHei" charset="0"/>
              <a:cs typeface="Microsoft YaHei" charset="0"/>
            </a:endParaRPr>
          </a:p>
          <a:p>
            <a:pPr marL="285750" indent="-285750">
              <a:lnSpc>
                <a:spcPct val="150000"/>
              </a:lnSpc>
              <a:buClr>
                <a:schemeClr val="tx1"/>
              </a:buClr>
              <a:buFont typeface="Arial" charset="0"/>
              <a:buChar char="•"/>
            </a:pPr>
            <a:r>
              <a:rPr kumimoji="1" lang="zh-CN" altLang="en-US" dirty="0">
                <a:latin typeface="Microsoft YaHei" charset="0"/>
                <a:ea typeface="Microsoft YaHei" charset="0"/>
                <a:cs typeface="Microsoft YaHei" charset="0"/>
              </a:rPr>
              <a:t>强一致性</a:t>
            </a:r>
          </a:p>
          <a:p>
            <a:pPr marL="285750" indent="-285750">
              <a:lnSpc>
                <a:spcPct val="150000"/>
              </a:lnSpc>
              <a:buClr>
                <a:schemeClr val="tx1"/>
              </a:buClr>
              <a:buFont typeface="Arial" charset="0"/>
              <a:buChar char="•"/>
            </a:pPr>
            <a:r>
              <a:rPr kumimoji="1" lang="zh-CN" altLang="en-US" dirty="0">
                <a:latin typeface="Microsoft YaHei" charset="0"/>
                <a:ea typeface="Microsoft YaHei" charset="0"/>
                <a:cs typeface="Microsoft YaHei" charset="0"/>
              </a:rPr>
              <a:t>并发性弱</a:t>
            </a:r>
          </a:p>
        </p:txBody>
      </p:sp>
      <p:pic>
        <p:nvPicPr>
          <p:cNvPr id="32" name="图片 31">
            <a:extLst>
              <a:ext uri="{FF2B5EF4-FFF2-40B4-BE49-F238E27FC236}">
                <a16:creationId xmlns:a16="http://schemas.microsoft.com/office/drawing/2014/main" id="{DADE1FBC-CF4A-4CDA-BE51-65966D3F7B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9872" y="2077883"/>
            <a:ext cx="2460381" cy="991992"/>
          </a:xfrm>
          <a:prstGeom prst="rect">
            <a:avLst/>
          </a:prstGeom>
        </p:spPr>
      </p:pic>
      <p:pic>
        <p:nvPicPr>
          <p:cNvPr id="33" name="图片 32">
            <a:extLst>
              <a:ext uri="{FF2B5EF4-FFF2-40B4-BE49-F238E27FC236}">
                <a16:creationId xmlns:a16="http://schemas.microsoft.com/office/drawing/2014/main" id="{CBD32199-9B09-4E4A-AA90-8AD8545644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9872" y="3262377"/>
            <a:ext cx="2276272" cy="1083939"/>
          </a:xfrm>
          <a:prstGeom prst="rect">
            <a:avLst/>
          </a:prstGeom>
        </p:spPr>
      </p:pic>
      <p:graphicFrame>
        <p:nvGraphicFramePr>
          <p:cNvPr id="13" name="表格 12">
            <a:extLst>
              <a:ext uri="{FF2B5EF4-FFF2-40B4-BE49-F238E27FC236}">
                <a16:creationId xmlns:a16="http://schemas.microsoft.com/office/drawing/2014/main" id="{DD683271-EB77-4E3D-9A73-F17BAABDF3B8}"/>
              </a:ext>
            </a:extLst>
          </p:cNvPr>
          <p:cNvGraphicFramePr>
            <a:graphicFrameLocks noGrp="1"/>
          </p:cNvGraphicFramePr>
          <p:nvPr>
            <p:extLst>
              <p:ext uri="{D42A27DB-BD31-4B8C-83A1-F6EECF244321}">
                <p14:modId xmlns:p14="http://schemas.microsoft.com/office/powerpoint/2010/main" val="34430024"/>
              </p:ext>
            </p:extLst>
          </p:nvPr>
        </p:nvGraphicFramePr>
        <p:xfrm>
          <a:off x="1430828" y="4638642"/>
          <a:ext cx="5542196" cy="1931738"/>
        </p:xfrm>
        <a:graphic>
          <a:graphicData uri="http://schemas.openxmlformats.org/drawingml/2006/table">
            <a:tbl>
              <a:tblPr firstRow="1" bandRow="1">
                <a:tableStyleId>{5C22544A-7EE6-4342-B048-85BDC9FD1C3A}</a:tableStyleId>
              </a:tblPr>
              <a:tblGrid>
                <a:gridCol w="2771098">
                  <a:extLst>
                    <a:ext uri="{9D8B030D-6E8A-4147-A177-3AD203B41FA5}">
                      <a16:colId xmlns:a16="http://schemas.microsoft.com/office/drawing/2014/main" val="20000"/>
                    </a:ext>
                  </a:extLst>
                </a:gridCol>
                <a:gridCol w="2771098">
                  <a:extLst>
                    <a:ext uri="{9D8B030D-6E8A-4147-A177-3AD203B41FA5}">
                      <a16:colId xmlns:a16="http://schemas.microsoft.com/office/drawing/2014/main" val="20001"/>
                    </a:ext>
                  </a:extLst>
                </a:gridCol>
              </a:tblGrid>
              <a:tr h="375305">
                <a:tc>
                  <a:txBody>
                    <a:bodyPr/>
                    <a:lstStyle/>
                    <a:p>
                      <a:pPr algn="ctr"/>
                      <a:r>
                        <a:rPr lang="zh-CN" altLang="en-US" dirty="0">
                          <a:latin typeface="Microsoft YaHei" charset="0"/>
                          <a:ea typeface="Microsoft YaHei" charset="0"/>
                          <a:cs typeface="Microsoft YaHei" charset="0"/>
                        </a:rPr>
                        <a:t>传统数据库特点</a:t>
                      </a:r>
                    </a:p>
                  </a:txBody>
                  <a:tcPr/>
                </a:tc>
                <a:tc>
                  <a:txBody>
                    <a:bodyPr/>
                    <a:lstStyle/>
                    <a:p>
                      <a:pPr algn="ctr"/>
                      <a:r>
                        <a:rPr lang="zh-CN" altLang="en-US" dirty="0">
                          <a:latin typeface="Microsoft YaHei" charset="0"/>
                          <a:ea typeface="Microsoft YaHei" charset="0"/>
                          <a:cs typeface="Microsoft YaHei" charset="0"/>
                        </a:rPr>
                        <a:t>大数据特点</a:t>
                      </a:r>
                    </a:p>
                  </a:txBody>
                  <a:tcPr/>
                </a:tc>
                <a:extLst>
                  <a:ext uri="{0D108BD9-81ED-4DB2-BD59-A6C34878D82A}">
                    <a16:rowId xmlns:a16="http://schemas.microsoft.com/office/drawing/2014/main" val="10000"/>
                  </a:ext>
                </a:extLst>
              </a:tr>
              <a:tr h="5201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400" dirty="0">
                          <a:latin typeface="Microsoft YaHei" charset="0"/>
                          <a:ea typeface="Microsoft YaHei" charset="0"/>
                          <a:cs typeface="Microsoft YaHei" charset="0"/>
                        </a:rPr>
                        <a:t>关系型数据库：对数据结构要求严格，需</a:t>
                      </a:r>
                      <a:r>
                        <a:rPr kumimoji="1" lang="zh-CN" altLang="en-US" sz="1400" dirty="0">
                          <a:solidFill>
                            <a:srgbClr val="FF0000"/>
                          </a:solidFill>
                          <a:latin typeface="Microsoft YaHei" charset="0"/>
                          <a:ea typeface="Microsoft YaHei" charset="0"/>
                          <a:cs typeface="Microsoft YaHei" charset="0"/>
                        </a:rPr>
                        <a:t>预定义结构</a:t>
                      </a:r>
                    </a:p>
                  </a:txBody>
                  <a:tcPr/>
                </a:tc>
                <a:tc>
                  <a:txBody>
                    <a:bodyPr/>
                    <a:lstStyle/>
                    <a:p>
                      <a:pPr algn="l"/>
                      <a:r>
                        <a:rPr lang="zh-CN" altLang="en-US" sz="1400" dirty="0">
                          <a:latin typeface="Microsoft YaHei" charset="0"/>
                          <a:ea typeface="Microsoft YaHei" charset="0"/>
                          <a:cs typeface="Microsoft YaHei" charset="0"/>
                        </a:rPr>
                        <a:t>存在大量</a:t>
                      </a:r>
                      <a:r>
                        <a:rPr lang="zh-CN" altLang="en-US" sz="1400" dirty="0">
                          <a:solidFill>
                            <a:srgbClr val="FF0000"/>
                          </a:solidFill>
                          <a:latin typeface="Microsoft YaHei" charset="0"/>
                          <a:ea typeface="Microsoft YaHei" charset="0"/>
                          <a:cs typeface="Microsoft YaHei" charset="0"/>
                        </a:rPr>
                        <a:t>非结构化数据</a:t>
                      </a:r>
                      <a:r>
                        <a:rPr lang="zh-CN" altLang="en-US" sz="1400" dirty="0">
                          <a:latin typeface="Microsoft YaHei" charset="0"/>
                          <a:ea typeface="Microsoft YaHei" charset="0"/>
                          <a:cs typeface="Microsoft YaHei" charset="0"/>
                        </a:rPr>
                        <a:t>，数据结构动态灵活</a:t>
                      </a:r>
                    </a:p>
                  </a:txBody>
                  <a:tcPr/>
                </a:tc>
                <a:extLst>
                  <a:ext uri="{0D108BD9-81ED-4DB2-BD59-A6C34878D82A}">
                    <a16:rowId xmlns:a16="http://schemas.microsoft.com/office/drawing/2014/main" val="10001"/>
                  </a:ext>
                </a:extLst>
              </a:tr>
              <a:tr h="493010">
                <a:tc>
                  <a:txBody>
                    <a:bodyPr/>
                    <a:lstStyle/>
                    <a:p>
                      <a:pPr algn="l"/>
                      <a:r>
                        <a:rPr lang="zh-CN" altLang="en-US" sz="1400" dirty="0">
                          <a:latin typeface="Microsoft YaHei" charset="0"/>
                          <a:ea typeface="Microsoft YaHei" charset="0"/>
                          <a:cs typeface="Microsoft YaHei" charset="0"/>
                        </a:rPr>
                        <a:t>存储范式：强一致性，数据细分，减少</a:t>
                      </a:r>
                      <a:r>
                        <a:rPr kumimoji="1" lang="zh-CN" altLang="en-US" sz="1400" kern="1200" dirty="0">
                          <a:solidFill>
                            <a:schemeClr val="dk1"/>
                          </a:solidFill>
                          <a:latin typeface="Microsoft YaHei" charset="0"/>
                          <a:ea typeface="Microsoft YaHei" charset="0"/>
                          <a:cs typeface="Microsoft YaHei" charset="0"/>
                        </a:rPr>
                        <a:t>冗余，</a:t>
                      </a:r>
                      <a:r>
                        <a:rPr kumimoji="1" lang="zh-CN" altLang="en-US" sz="1400" kern="1200" dirty="0">
                          <a:solidFill>
                            <a:srgbClr val="FF0000"/>
                          </a:solidFill>
                          <a:latin typeface="Microsoft YaHei" charset="0"/>
                          <a:ea typeface="Microsoft YaHei" charset="0"/>
                          <a:cs typeface="Microsoft YaHei" charset="0"/>
                        </a:rPr>
                        <a:t>存储复杂</a:t>
                      </a:r>
                    </a:p>
                  </a:txBody>
                  <a:tcPr/>
                </a:tc>
                <a:tc>
                  <a:txBody>
                    <a:bodyPr/>
                    <a:lstStyle/>
                    <a:p>
                      <a:pPr algn="l"/>
                      <a:r>
                        <a:rPr lang="zh-CN" altLang="en-US" sz="1400" dirty="0">
                          <a:latin typeface="Microsoft YaHei" charset="0"/>
                          <a:ea typeface="Microsoft YaHei" charset="0"/>
                          <a:cs typeface="Microsoft YaHei" charset="0"/>
                        </a:rPr>
                        <a:t>数据</a:t>
                      </a:r>
                      <a:r>
                        <a:rPr lang="zh-CN" altLang="en-US" sz="1400" dirty="0">
                          <a:solidFill>
                            <a:srgbClr val="FF0000"/>
                          </a:solidFill>
                          <a:latin typeface="Microsoft YaHei" charset="0"/>
                          <a:ea typeface="Microsoft YaHei" charset="0"/>
                          <a:cs typeface="Microsoft YaHei" charset="0"/>
                        </a:rPr>
                        <a:t>体量浩大</a:t>
                      </a:r>
                      <a:r>
                        <a:rPr lang="zh-CN" altLang="en-US" sz="1400" dirty="0">
                          <a:latin typeface="Microsoft YaHei" charset="0"/>
                          <a:ea typeface="Microsoft YaHei" charset="0"/>
                          <a:cs typeface="Microsoft YaHei" charset="0"/>
                        </a:rPr>
                        <a:t>，数据</a:t>
                      </a:r>
                      <a:r>
                        <a:rPr lang="zh-CN" altLang="en-US" sz="1400" dirty="0">
                          <a:solidFill>
                            <a:srgbClr val="FF0000"/>
                          </a:solidFill>
                          <a:latin typeface="Microsoft YaHei" charset="0"/>
                          <a:ea typeface="Microsoft YaHei" charset="0"/>
                          <a:cs typeface="Microsoft YaHei" charset="0"/>
                        </a:rPr>
                        <a:t>生成速度快</a:t>
                      </a:r>
                    </a:p>
                  </a:txBody>
                  <a:tcPr/>
                </a:tc>
                <a:extLst>
                  <a:ext uri="{0D108BD9-81ED-4DB2-BD59-A6C34878D82A}">
                    <a16:rowId xmlns:a16="http://schemas.microsoft.com/office/drawing/2014/main" val="10002"/>
                  </a:ext>
                </a:extLst>
              </a:tr>
              <a:tr h="493010">
                <a:tc>
                  <a:txBody>
                    <a:bodyPr/>
                    <a:lstStyle/>
                    <a:p>
                      <a:pPr algn="l"/>
                      <a:r>
                        <a:rPr lang="zh-CN" altLang="en-US" sz="1400" dirty="0">
                          <a:latin typeface="Microsoft YaHei" charset="0"/>
                          <a:ea typeface="Microsoft YaHei" charset="0"/>
                          <a:cs typeface="Microsoft YaHei" charset="0"/>
                        </a:rPr>
                        <a:t>面向行存储：</a:t>
                      </a:r>
                      <a:r>
                        <a:rPr lang="zh-CN" altLang="en-US" sz="1400" dirty="0">
                          <a:solidFill>
                            <a:srgbClr val="FF0000"/>
                          </a:solidFill>
                          <a:latin typeface="Microsoft YaHei" charset="0"/>
                          <a:ea typeface="Microsoft YaHei" charset="0"/>
                          <a:cs typeface="Microsoft YaHei" charset="0"/>
                        </a:rPr>
                        <a:t>读取有冗余</a:t>
                      </a:r>
                      <a:r>
                        <a:rPr lang="zh-CN" altLang="en-US" sz="1400" dirty="0">
                          <a:latin typeface="Microsoft YaHei" charset="0"/>
                          <a:ea typeface="Microsoft YaHei" charset="0"/>
                          <a:cs typeface="Microsoft YaHei" charset="0"/>
                        </a:rPr>
                        <a:t>，</a:t>
                      </a:r>
                      <a:r>
                        <a:rPr lang="zh-CN" altLang="en-US" sz="1400" dirty="0">
                          <a:solidFill>
                            <a:srgbClr val="FF0000"/>
                          </a:solidFill>
                          <a:latin typeface="Microsoft YaHei" charset="0"/>
                          <a:ea typeface="Microsoft YaHei" charset="0"/>
                          <a:cs typeface="Microsoft YaHei" charset="0"/>
                        </a:rPr>
                        <a:t>读取效率低</a:t>
                      </a:r>
                    </a:p>
                  </a:txBody>
                  <a:tcPr/>
                </a:tc>
                <a:tc>
                  <a:txBody>
                    <a:bodyPr/>
                    <a:lstStyle/>
                    <a:p>
                      <a:pPr algn="l"/>
                      <a:r>
                        <a:rPr lang="zh-CN" altLang="en-US" sz="1400" dirty="0">
                          <a:latin typeface="Microsoft YaHei" charset="0"/>
                          <a:ea typeface="Microsoft YaHei" charset="0"/>
                          <a:cs typeface="Microsoft YaHei" charset="0"/>
                        </a:rPr>
                        <a:t>批处理查询，对</a:t>
                      </a:r>
                      <a:r>
                        <a:rPr lang="zh-CN" altLang="en-US" sz="1400" dirty="0">
                          <a:solidFill>
                            <a:srgbClr val="FF0000"/>
                          </a:solidFill>
                          <a:latin typeface="Microsoft YaHei" charset="0"/>
                          <a:ea typeface="Microsoft YaHei" charset="0"/>
                          <a:cs typeface="Microsoft YaHei" charset="0"/>
                        </a:rPr>
                        <a:t>并行操作</a:t>
                      </a:r>
                      <a:r>
                        <a:rPr lang="zh-CN" altLang="en-US" sz="1400" dirty="0">
                          <a:latin typeface="Microsoft YaHei" charset="0"/>
                          <a:ea typeface="Microsoft YaHei" charset="0"/>
                          <a:cs typeface="Microsoft YaHei" charset="0"/>
                        </a:rPr>
                        <a:t>要求高</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34153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4287321B-B74A-4A49-8BA0-5E281565D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089" y="4473564"/>
            <a:ext cx="5690258" cy="1731439"/>
          </a:xfrm>
          <a:prstGeom prst="rect">
            <a:avLst/>
          </a:prstGeom>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数据查询</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大数据关键技术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27</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5F4B3FBA-4163-44FD-8BBA-75D49512E002}"/>
              </a:ext>
            </a:extLst>
          </p:cNvPr>
          <p:cNvSpPr txBox="1"/>
          <p:nvPr/>
        </p:nvSpPr>
        <p:spPr>
          <a:xfrm>
            <a:off x="1051255" y="1898216"/>
            <a:ext cx="2069797" cy="400110"/>
          </a:xfrm>
          <a:prstGeom prst="rect">
            <a:avLst/>
          </a:prstGeom>
          <a:noFill/>
        </p:spPr>
        <p:txBody>
          <a:bodyPr wrap="none" rtlCol="0">
            <a:spAutoFit/>
          </a:bodyPr>
          <a:lstStyle/>
          <a:p>
            <a:pPr marL="342900" indent="-342900">
              <a:buFont typeface="Wingdings" panose="05000000000000000000" pitchFamily="2" charset="2"/>
              <a:buChar char="Ø"/>
            </a:pP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分布式数据库</a:t>
            </a:r>
          </a:p>
        </p:txBody>
      </p:sp>
      <p:sp>
        <p:nvSpPr>
          <p:cNvPr id="41" name="圆角矩形 9">
            <a:extLst>
              <a:ext uri="{FF2B5EF4-FFF2-40B4-BE49-F238E27FC236}">
                <a16:creationId xmlns:a16="http://schemas.microsoft.com/office/drawing/2014/main" id="{607C245D-A776-4D8B-9EA8-A0329F2AA099}"/>
              </a:ext>
            </a:extLst>
          </p:cNvPr>
          <p:cNvSpPr/>
          <p:nvPr/>
        </p:nvSpPr>
        <p:spPr>
          <a:xfrm>
            <a:off x="7194555" y="2193184"/>
            <a:ext cx="4907613" cy="3664912"/>
          </a:xfrm>
          <a:prstGeom prst="roundRect">
            <a:avLst>
              <a:gd name="adj" fmla="val 63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2" name="图片 41">
            <a:extLst>
              <a:ext uri="{FF2B5EF4-FFF2-40B4-BE49-F238E27FC236}">
                <a16:creationId xmlns:a16="http://schemas.microsoft.com/office/drawing/2014/main" id="{D3E044C4-9AB0-459B-907A-2C4FE795C8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4387" y="2129804"/>
            <a:ext cx="4907613" cy="3604778"/>
          </a:xfrm>
          <a:prstGeom prst="rect">
            <a:avLst/>
          </a:prstGeom>
        </p:spPr>
      </p:pic>
      <p:sp>
        <p:nvSpPr>
          <p:cNvPr id="30" name="文本框 29">
            <a:extLst>
              <a:ext uri="{FF2B5EF4-FFF2-40B4-BE49-F238E27FC236}">
                <a16:creationId xmlns:a16="http://schemas.microsoft.com/office/drawing/2014/main" id="{C543C525-C1D1-4F2A-A02D-61765121F1D9}"/>
              </a:ext>
            </a:extLst>
          </p:cNvPr>
          <p:cNvSpPr txBox="1"/>
          <p:nvPr/>
        </p:nvSpPr>
        <p:spPr>
          <a:xfrm>
            <a:off x="1445186" y="2325238"/>
            <a:ext cx="2543155" cy="2951898"/>
          </a:xfrm>
          <a:prstGeom prst="rect">
            <a:avLst/>
          </a:prstGeom>
          <a:noFill/>
        </p:spPr>
        <p:txBody>
          <a:bodyPr wrap="square" rtlCol="0">
            <a:spAutoFit/>
          </a:bodyPr>
          <a:lstStyle/>
          <a:p>
            <a:pPr marL="285750" indent="-285750">
              <a:lnSpc>
                <a:spcPct val="150000"/>
              </a:lnSpc>
              <a:buClr>
                <a:schemeClr val="tx1"/>
              </a:buClr>
              <a:buFont typeface="Arial" charset="0"/>
              <a:buChar char="•"/>
            </a:pP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非结构化列式存储</a:t>
            </a:r>
          </a:p>
          <a:p>
            <a:pPr marL="285750" indent="-285750">
              <a:lnSpc>
                <a:spcPct val="150000"/>
              </a:lnSpc>
              <a:buClr>
                <a:schemeClr val="tx1"/>
              </a:buClr>
              <a:buFont typeface="Arial" charset="0"/>
              <a:buChar char="•"/>
            </a:pP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海量存储</a:t>
            </a:r>
          </a:p>
          <a:p>
            <a:pPr marL="285750" indent="-285750">
              <a:lnSpc>
                <a:spcPct val="150000"/>
              </a:lnSpc>
              <a:buClr>
                <a:schemeClr val="tx1"/>
              </a:buClr>
              <a:buFont typeface="Arial" charset="0"/>
              <a:buChar char="•"/>
            </a:pP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高扩展性</a:t>
            </a:r>
          </a:p>
          <a:p>
            <a:pPr marL="285750" indent="-285750">
              <a:lnSpc>
                <a:spcPct val="150000"/>
              </a:lnSpc>
              <a:buClr>
                <a:schemeClr val="tx1"/>
              </a:buClr>
              <a:buFont typeface="Arial" charset="0"/>
              <a:buChar char="•"/>
            </a:pPr>
            <a:r>
              <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rPr>
              <a:t>NoSQL</a:t>
            </a:r>
          </a:p>
          <a:p>
            <a:pPr marL="285750" indent="-285750">
              <a:lnSpc>
                <a:spcPct val="150000"/>
              </a:lnSpc>
              <a:buClr>
                <a:schemeClr val="tx1"/>
              </a:buClr>
              <a:buFont typeface="Arial" charset="0"/>
              <a:buChar char="•"/>
            </a:pP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高性能并发</a:t>
            </a:r>
          </a:p>
          <a:p>
            <a:pPr marL="285750" indent="-285750">
              <a:lnSpc>
                <a:spcPct val="150000"/>
              </a:lnSpc>
              <a:buClr>
                <a:schemeClr val="tx1"/>
              </a:buClr>
              <a:buFont typeface="Arial" charset="0"/>
              <a:buChar char="•"/>
            </a:pP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稀疏表</a:t>
            </a:r>
          </a:p>
          <a:p>
            <a:pPr marL="285750" indent="-285750">
              <a:lnSpc>
                <a:spcPct val="150000"/>
              </a:lnSpc>
              <a:buClr>
                <a:schemeClr val="tx1"/>
              </a:buClr>
              <a:buFont typeface="Arial" charset="0"/>
              <a:buChar char="•"/>
            </a:pPr>
            <a:endPar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9" name="图片 18">
            <a:extLst>
              <a:ext uri="{FF2B5EF4-FFF2-40B4-BE49-F238E27FC236}">
                <a16:creationId xmlns:a16="http://schemas.microsoft.com/office/drawing/2014/main" id="{037F8221-A890-4304-981B-8377305D6D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6526" y="3466423"/>
            <a:ext cx="2114681" cy="524301"/>
          </a:xfrm>
          <a:prstGeom prst="rect">
            <a:avLst/>
          </a:prstGeom>
        </p:spPr>
      </p:pic>
      <p:sp>
        <p:nvSpPr>
          <p:cNvPr id="20" name="文本框 19">
            <a:extLst>
              <a:ext uri="{FF2B5EF4-FFF2-40B4-BE49-F238E27FC236}">
                <a16:creationId xmlns:a16="http://schemas.microsoft.com/office/drawing/2014/main" id="{C25BB264-6BEC-4BE7-AAEF-9A8779879F53}"/>
              </a:ext>
            </a:extLst>
          </p:cNvPr>
          <p:cNvSpPr txBox="1"/>
          <p:nvPr/>
        </p:nvSpPr>
        <p:spPr>
          <a:xfrm>
            <a:off x="3658215" y="3997843"/>
            <a:ext cx="3351302" cy="307777"/>
          </a:xfrm>
          <a:prstGeom prst="rect">
            <a:avLst/>
          </a:prstGeom>
          <a:noFill/>
        </p:spPr>
        <p:txBody>
          <a:bodyPr wrap="none" rtlCol="0">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以</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HDFS</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为底层的面向列的分布式数据库</a:t>
            </a:r>
            <a:endParaRPr kumimoji="1"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1" name="图片 20">
            <a:extLst>
              <a:ext uri="{FF2B5EF4-FFF2-40B4-BE49-F238E27FC236}">
                <a16:creationId xmlns:a16="http://schemas.microsoft.com/office/drawing/2014/main" id="{BC747CC1-A513-4656-863C-4DBC1DDBB2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92848" y="1962978"/>
            <a:ext cx="1882036" cy="940804"/>
          </a:xfrm>
          <a:prstGeom prst="rect">
            <a:avLst/>
          </a:prstGeom>
        </p:spPr>
      </p:pic>
      <p:sp>
        <p:nvSpPr>
          <p:cNvPr id="22" name="文本框 21">
            <a:extLst>
              <a:ext uri="{FF2B5EF4-FFF2-40B4-BE49-F238E27FC236}">
                <a16:creationId xmlns:a16="http://schemas.microsoft.com/office/drawing/2014/main" id="{7D4C8184-ACB5-4D3B-8E5F-BF89E0E41151}"/>
              </a:ext>
            </a:extLst>
          </p:cNvPr>
          <p:cNvSpPr txBox="1"/>
          <p:nvPr/>
        </p:nvSpPr>
        <p:spPr>
          <a:xfrm>
            <a:off x="3925593" y="2940660"/>
            <a:ext cx="2816546" cy="307777"/>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可扩展</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多版本</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全球分布式</a:t>
            </a:r>
            <a:r>
              <a:rPr kumimoji="1"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数据库</a:t>
            </a:r>
          </a:p>
        </p:txBody>
      </p:sp>
    </p:spTree>
    <p:extLst>
      <p:ext uri="{BB962C8B-B14F-4D97-AF65-F5344CB8AC3E}">
        <p14:creationId xmlns:p14="http://schemas.microsoft.com/office/powerpoint/2010/main" val="1612036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数据查询</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大数据关键技术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28</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5F4B3FBA-4163-44FD-8BBA-75D49512E002}"/>
              </a:ext>
            </a:extLst>
          </p:cNvPr>
          <p:cNvSpPr txBox="1"/>
          <p:nvPr/>
        </p:nvSpPr>
        <p:spPr>
          <a:xfrm>
            <a:off x="1051255" y="1898216"/>
            <a:ext cx="2069797" cy="400110"/>
          </a:xfrm>
          <a:prstGeom prst="rect">
            <a:avLst/>
          </a:prstGeom>
          <a:noFill/>
        </p:spPr>
        <p:txBody>
          <a:bodyPr wrap="none" rtlCol="0">
            <a:spAutoFit/>
          </a:bodyPr>
          <a:lstStyle/>
          <a:p>
            <a:pPr marL="342900" indent="-342900">
              <a:buFont typeface="Wingdings" panose="05000000000000000000" pitchFamily="2" charset="2"/>
              <a:buChar char="Ø"/>
            </a:pP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分布式数据库</a:t>
            </a:r>
          </a:p>
        </p:txBody>
      </p:sp>
      <p:sp>
        <p:nvSpPr>
          <p:cNvPr id="41" name="圆角矩形 9">
            <a:extLst>
              <a:ext uri="{FF2B5EF4-FFF2-40B4-BE49-F238E27FC236}">
                <a16:creationId xmlns:a16="http://schemas.microsoft.com/office/drawing/2014/main" id="{607C245D-A776-4D8B-9EA8-A0329F2AA099}"/>
              </a:ext>
            </a:extLst>
          </p:cNvPr>
          <p:cNvSpPr/>
          <p:nvPr/>
        </p:nvSpPr>
        <p:spPr>
          <a:xfrm>
            <a:off x="7255848" y="928161"/>
            <a:ext cx="3673963" cy="2756157"/>
          </a:xfrm>
          <a:prstGeom prst="roundRect">
            <a:avLst>
              <a:gd name="adj" fmla="val 1372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2" name="图片 41">
            <a:extLst>
              <a:ext uri="{FF2B5EF4-FFF2-40B4-BE49-F238E27FC236}">
                <a16:creationId xmlns:a16="http://schemas.microsoft.com/office/drawing/2014/main" id="{D3E044C4-9AB0-459B-907A-2C4FE795C8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5681" y="928161"/>
            <a:ext cx="3584130" cy="2632643"/>
          </a:xfrm>
          <a:prstGeom prst="rect">
            <a:avLst/>
          </a:prstGeom>
        </p:spPr>
      </p:pic>
      <p:sp>
        <p:nvSpPr>
          <p:cNvPr id="30" name="文本框 29">
            <a:extLst>
              <a:ext uri="{FF2B5EF4-FFF2-40B4-BE49-F238E27FC236}">
                <a16:creationId xmlns:a16="http://schemas.microsoft.com/office/drawing/2014/main" id="{C543C525-C1D1-4F2A-A02D-61765121F1D9}"/>
              </a:ext>
            </a:extLst>
          </p:cNvPr>
          <p:cNvSpPr txBox="1"/>
          <p:nvPr/>
        </p:nvSpPr>
        <p:spPr>
          <a:xfrm>
            <a:off x="1445186" y="2390088"/>
            <a:ext cx="2543155" cy="1289712"/>
          </a:xfrm>
          <a:prstGeom prst="rect">
            <a:avLst/>
          </a:prstGeom>
          <a:noFill/>
        </p:spPr>
        <p:txBody>
          <a:bodyPr wrap="square" rtlCol="0">
            <a:spAutoFit/>
          </a:bodyPr>
          <a:lstStyle/>
          <a:p>
            <a:pPr marL="285750" indent="-285750">
              <a:lnSpc>
                <a:spcPct val="150000"/>
              </a:lnSpc>
              <a:buClr>
                <a:schemeClr val="tx1"/>
              </a:buClr>
              <a:buFont typeface="Arial" charset="0"/>
              <a:buChar char="•"/>
            </a:pP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非结构化列式存储</a:t>
            </a:r>
          </a:p>
          <a:p>
            <a:pPr marL="285750" indent="-285750">
              <a:lnSpc>
                <a:spcPct val="150000"/>
              </a:lnSpc>
              <a:buClr>
                <a:schemeClr val="tx1"/>
              </a:buClr>
              <a:buFont typeface="Arial" charset="0"/>
              <a:buChar char="•"/>
            </a:pP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海量存储</a:t>
            </a:r>
          </a:p>
          <a:p>
            <a:pPr marL="285750" indent="-285750">
              <a:lnSpc>
                <a:spcPct val="150000"/>
              </a:lnSpc>
              <a:buClr>
                <a:schemeClr val="tx1"/>
              </a:buClr>
              <a:buFont typeface="Arial" charset="0"/>
              <a:buChar char="•"/>
            </a:pP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高扩展性</a:t>
            </a:r>
          </a:p>
        </p:txBody>
      </p:sp>
      <p:graphicFrame>
        <p:nvGraphicFramePr>
          <p:cNvPr id="23" name="表格 22">
            <a:extLst>
              <a:ext uri="{FF2B5EF4-FFF2-40B4-BE49-F238E27FC236}">
                <a16:creationId xmlns:a16="http://schemas.microsoft.com/office/drawing/2014/main" id="{4B9F3B6A-1675-4DB1-ABC0-C23C24E6F225}"/>
              </a:ext>
            </a:extLst>
          </p:cNvPr>
          <p:cNvGraphicFramePr>
            <a:graphicFrameLocks noGrp="1"/>
          </p:cNvGraphicFramePr>
          <p:nvPr>
            <p:extLst>
              <p:ext uri="{D42A27DB-BD31-4B8C-83A1-F6EECF244321}">
                <p14:modId xmlns:p14="http://schemas.microsoft.com/office/powerpoint/2010/main" val="3596508229"/>
              </p:ext>
            </p:extLst>
          </p:nvPr>
        </p:nvGraphicFramePr>
        <p:xfrm>
          <a:off x="1445186" y="3924107"/>
          <a:ext cx="9484626" cy="2241857"/>
        </p:xfrm>
        <a:graphic>
          <a:graphicData uri="http://schemas.openxmlformats.org/drawingml/2006/table">
            <a:tbl>
              <a:tblPr firstRow="1" bandRow="1">
                <a:tableStyleId>{5C22544A-7EE6-4342-B048-85BDC9FD1C3A}</a:tableStyleId>
              </a:tblPr>
              <a:tblGrid>
                <a:gridCol w="3161542">
                  <a:extLst>
                    <a:ext uri="{9D8B030D-6E8A-4147-A177-3AD203B41FA5}">
                      <a16:colId xmlns:a16="http://schemas.microsoft.com/office/drawing/2014/main" val="20000"/>
                    </a:ext>
                  </a:extLst>
                </a:gridCol>
                <a:gridCol w="3161542">
                  <a:extLst>
                    <a:ext uri="{9D8B030D-6E8A-4147-A177-3AD203B41FA5}">
                      <a16:colId xmlns:a16="http://schemas.microsoft.com/office/drawing/2014/main" val="20001"/>
                    </a:ext>
                  </a:extLst>
                </a:gridCol>
                <a:gridCol w="3161542">
                  <a:extLst>
                    <a:ext uri="{9D8B030D-6E8A-4147-A177-3AD203B41FA5}">
                      <a16:colId xmlns:a16="http://schemas.microsoft.com/office/drawing/2014/main" val="20002"/>
                    </a:ext>
                  </a:extLst>
                </a:gridCol>
              </a:tblGrid>
              <a:tr h="394451">
                <a:tc>
                  <a:txBody>
                    <a:bodyPr/>
                    <a:lstStyle/>
                    <a:p>
                      <a:pPr algn="ctr"/>
                      <a:r>
                        <a:rPr lang="zh-CN" altLang="en-US" dirty="0">
                          <a:latin typeface="Microsoft YaHei" charset="0"/>
                          <a:ea typeface="Microsoft YaHei" charset="0"/>
                          <a:cs typeface="Microsoft YaHei" charset="0"/>
                        </a:rPr>
                        <a:t>分布式数据库</a:t>
                      </a:r>
                    </a:p>
                  </a:txBody>
                  <a:tcPr/>
                </a:tc>
                <a:tc>
                  <a:txBody>
                    <a:bodyPr/>
                    <a:lstStyle/>
                    <a:p>
                      <a:pPr algn="ctr"/>
                      <a:r>
                        <a:rPr lang="zh-CN" altLang="en-US" dirty="0">
                          <a:latin typeface="Microsoft YaHei" charset="0"/>
                          <a:ea typeface="Microsoft YaHei" charset="0"/>
                          <a:cs typeface="Microsoft YaHei" charset="0"/>
                        </a:rPr>
                        <a:t>传统数据库</a:t>
                      </a:r>
                    </a:p>
                  </a:txBody>
                  <a:tcPr/>
                </a:tc>
                <a:tc>
                  <a:txBody>
                    <a:bodyPr/>
                    <a:lstStyle/>
                    <a:p>
                      <a:pPr algn="ctr"/>
                      <a:r>
                        <a:rPr lang="zh-CN" altLang="en-US" dirty="0">
                          <a:latin typeface="Microsoft YaHei" charset="0"/>
                          <a:ea typeface="Microsoft YaHei" charset="0"/>
                          <a:cs typeface="Microsoft YaHei" charset="0"/>
                        </a:rPr>
                        <a:t>大数据</a:t>
                      </a:r>
                    </a:p>
                  </a:txBody>
                  <a:tcPr/>
                </a:tc>
                <a:extLst>
                  <a:ext uri="{0D108BD9-81ED-4DB2-BD59-A6C34878D82A}">
                    <a16:rowId xmlns:a16="http://schemas.microsoft.com/office/drawing/2014/main" val="10000"/>
                  </a:ext>
                </a:extLst>
              </a:tr>
              <a:tr h="778095">
                <a:tc>
                  <a:txBody>
                    <a:bodyPr/>
                    <a:lstStyle/>
                    <a:p>
                      <a:r>
                        <a:rPr lang="zh-CN" altLang="en-US" sz="1400" dirty="0">
                          <a:latin typeface="Microsoft YaHei" charset="0"/>
                          <a:ea typeface="Microsoft YaHei" charset="0"/>
                          <a:cs typeface="Microsoft YaHei" charset="0"/>
                        </a:rPr>
                        <a:t>非关系型数据库：以键值对结构存储数据，</a:t>
                      </a:r>
                      <a:r>
                        <a:rPr lang="zh-CN" altLang="en-US" sz="1400" dirty="0">
                          <a:solidFill>
                            <a:srgbClr val="FF0000"/>
                          </a:solidFill>
                          <a:latin typeface="Microsoft YaHei" charset="0"/>
                          <a:ea typeface="Microsoft YaHei" charset="0"/>
                          <a:cs typeface="Microsoft YaHei" charset="0"/>
                        </a:rPr>
                        <a:t>适应非结构化和动态数据</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400" dirty="0">
                          <a:latin typeface="Microsoft YaHei" charset="0"/>
                          <a:ea typeface="Microsoft YaHei" charset="0"/>
                          <a:cs typeface="Microsoft YaHei" charset="0"/>
                        </a:rPr>
                        <a:t>关系型数据库：对数据结构要求严格，需预定义结构</a:t>
                      </a:r>
                    </a:p>
                    <a:p>
                      <a:endParaRPr lang="zh-CN" altLang="en-US" sz="1400" dirty="0">
                        <a:latin typeface="Microsoft YaHei" charset="0"/>
                        <a:ea typeface="Microsoft YaHei" charset="0"/>
                        <a:cs typeface="Microsoft YaHei" charset="0"/>
                      </a:endParaRPr>
                    </a:p>
                  </a:txBody>
                  <a:tcPr/>
                </a:tc>
                <a:tc>
                  <a:txBody>
                    <a:bodyPr/>
                    <a:lstStyle/>
                    <a:p>
                      <a:pPr algn="l"/>
                      <a:r>
                        <a:rPr lang="zh-CN" altLang="en-US" sz="1400" dirty="0">
                          <a:latin typeface="Microsoft YaHei" charset="0"/>
                          <a:ea typeface="Microsoft YaHei" charset="0"/>
                          <a:cs typeface="Microsoft YaHei" charset="0"/>
                        </a:rPr>
                        <a:t>存在大量</a:t>
                      </a:r>
                      <a:r>
                        <a:rPr lang="zh-CN" altLang="en-US" sz="1400" dirty="0">
                          <a:solidFill>
                            <a:srgbClr val="FF0000"/>
                          </a:solidFill>
                          <a:latin typeface="Microsoft YaHei" charset="0"/>
                          <a:ea typeface="Microsoft YaHei" charset="0"/>
                          <a:cs typeface="Microsoft YaHei" charset="0"/>
                        </a:rPr>
                        <a:t>非结构化数据</a:t>
                      </a:r>
                      <a:r>
                        <a:rPr lang="zh-CN" altLang="en-US" sz="1400" dirty="0">
                          <a:latin typeface="Microsoft YaHei" charset="0"/>
                          <a:ea typeface="Microsoft YaHei" charset="0"/>
                          <a:cs typeface="Microsoft YaHei" charset="0"/>
                        </a:rPr>
                        <a:t>，数据结构动态灵活</a:t>
                      </a:r>
                    </a:p>
                  </a:txBody>
                  <a:tcPr/>
                </a:tc>
                <a:extLst>
                  <a:ext uri="{0D108BD9-81ED-4DB2-BD59-A6C34878D82A}">
                    <a16:rowId xmlns:a16="http://schemas.microsoft.com/office/drawing/2014/main" val="10001"/>
                  </a:ext>
                </a:extLst>
              </a:tr>
              <a:tr h="551151">
                <a:tc>
                  <a:txBody>
                    <a:bodyPr/>
                    <a:lstStyle/>
                    <a:p>
                      <a:r>
                        <a:rPr kumimoji="1" lang="zh-CN" altLang="en-US" sz="1400" kern="1200" dirty="0">
                          <a:solidFill>
                            <a:schemeClr val="dk1"/>
                          </a:solidFill>
                          <a:latin typeface="Microsoft YaHei" charset="0"/>
                          <a:ea typeface="Microsoft YaHei" charset="0"/>
                          <a:cs typeface="Microsoft YaHei" charset="0"/>
                        </a:rPr>
                        <a:t>最终一致性，</a:t>
                      </a:r>
                      <a:r>
                        <a:rPr kumimoji="1" lang="zh-CN" altLang="en-US" sz="1400" kern="1200" dirty="0">
                          <a:solidFill>
                            <a:srgbClr val="FF0000"/>
                          </a:solidFill>
                          <a:latin typeface="Microsoft YaHei" charset="0"/>
                          <a:ea typeface="Microsoft YaHei" charset="0"/>
                          <a:cs typeface="Microsoft YaHei" charset="0"/>
                        </a:rPr>
                        <a:t>存储灵活</a:t>
                      </a:r>
                      <a:r>
                        <a:rPr kumimoji="1" lang="zh-CN" altLang="en-US" sz="1400" kern="1200" dirty="0">
                          <a:solidFill>
                            <a:schemeClr val="dk1"/>
                          </a:solidFill>
                          <a:latin typeface="Microsoft YaHei" charset="0"/>
                          <a:ea typeface="Microsoft YaHei" charset="0"/>
                          <a:cs typeface="Microsoft YaHei" charset="0"/>
                        </a:rPr>
                        <a:t>，整体存储</a:t>
                      </a:r>
                      <a:r>
                        <a:rPr kumimoji="1" lang="zh-CN" altLang="en-US" sz="1400" kern="1200" dirty="0">
                          <a:solidFill>
                            <a:srgbClr val="FF0000"/>
                          </a:solidFill>
                          <a:latin typeface="Microsoft YaHei" charset="0"/>
                          <a:ea typeface="Microsoft YaHei" charset="0"/>
                          <a:cs typeface="Microsoft YaHei" charset="0"/>
                        </a:rPr>
                        <a:t>利于并发</a:t>
                      </a:r>
                      <a:r>
                        <a:rPr kumimoji="1" lang="zh-CN" altLang="en-US" sz="1400" kern="1200" dirty="0">
                          <a:solidFill>
                            <a:schemeClr val="dk1"/>
                          </a:solidFill>
                          <a:latin typeface="Microsoft YaHei" charset="0"/>
                          <a:ea typeface="Microsoft YaHei" charset="0"/>
                          <a:cs typeface="Microsoft YaHei" charset="0"/>
                        </a:rPr>
                        <a:t>读写</a:t>
                      </a:r>
                    </a:p>
                  </a:txBody>
                  <a:tcPr/>
                </a:tc>
                <a:tc>
                  <a:txBody>
                    <a:bodyPr/>
                    <a:lstStyle/>
                    <a:p>
                      <a:r>
                        <a:rPr lang="zh-CN" altLang="en-US" sz="1400" dirty="0">
                          <a:latin typeface="Microsoft YaHei" charset="0"/>
                          <a:ea typeface="Microsoft YaHei" charset="0"/>
                          <a:cs typeface="Microsoft YaHei" charset="0"/>
                        </a:rPr>
                        <a:t>存储范式：强一致性，数据细分，减少</a:t>
                      </a:r>
                      <a:r>
                        <a:rPr kumimoji="1" lang="zh-CN" altLang="en-US" sz="1400" kern="1200" dirty="0">
                          <a:solidFill>
                            <a:schemeClr val="dk1"/>
                          </a:solidFill>
                          <a:latin typeface="Microsoft YaHei" charset="0"/>
                          <a:ea typeface="Microsoft YaHei" charset="0"/>
                          <a:cs typeface="Microsoft YaHei" charset="0"/>
                        </a:rPr>
                        <a:t>冗余，存储复杂</a:t>
                      </a:r>
                    </a:p>
                  </a:txBody>
                  <a:tcPr/>
                </a:tc>
                <a:tc>
                  <a:txBody>
                    <a:bodyPr/>
                    <a:lstStyle/>
                    <a:p>
                      <a:pPr algn="l"/>
                      <a:r>
                        <a:rPr lang="zh-CN" altLang="en-US" sz="1400" dirty="0">
                          <a:latin typeface="Microsoft YaHei" charset="0"/>
                          <a:ea typeface="Microsoft YaHei" charset="0"/>
                          <a:cs typeface="Microsoft YaHei" charset="0"/>
                        </a:rPr>
                        <a:t>数据</a:t>
                      </a:r>
                      <a:r>
                        <a:rPr lang="zh-CN" altLang="en-US" sz="1400" dirty="0">
                          <a:solidFill>
                            <a:srgbClr val="FF0000"/>
                          </a:solidFill>
                          <a:latin typeface="Microsoft YaHei" charset="0"/>
                          <a:ea typeface="Microsoft YaHei" charset="0"/>
                          <a:cs typeface="Microsoft YaHei" charset="0"/>
                        </a:rPr>
                        <a:t>体量浩大</a:t>
                      </a:r>
                      <a:r>
                        <a:rPr lang="zh-CN" altLang="en-US" sz="1400" dirty="0">
                          <a:latin typeface="Microsoft YaHei" charset="0"/>
                          <a:ea typeface="Microsoft YaHei" charset="0"/>
                          <a:cs typeface="Microsoft YaHei" charset="0"/>
                        </a:rPr>
                        <a:t>，数据</a:t>
                      </a:r>
                      <a:r>
                        <a:rPr lang="zh-CN" altLang="en-US" sz="1400" dirty="0">
                          <a:solidFill>
                            <a:srgbClr val="FF0000"/>
                          </a:solidFill>
                          <a:latin typeface="Microsoft YaHei" charset="0"/>
                          <a:ea typeface="Microsoft YaHei" charset="0"/>
                          <a:cs typeface="Microsoft YaHei" charset="0"/>
                        </a:rPr>
                        <a:t>生成速度快</a:t>
                      </a:r>
                    </a:p>
                  </a:txBody>
                  <a:tcPr/>
                </a:tc>
                <a:extLst>
                  <a:ext uri="{0D108BD9-81ED-4DB2-BD59-A6C34878D82A}">
                    <a16:rowId xmlns:a16="http://schemas.microsoft.com/office/drawing/2014/main" val="10002"/>
                  </a:ext>
                </a:extLst>
              </a:tr>
              <a:tr h="394451">
                <a:tc>
                  <a:txBody>
                    <a:bodyPr/>
                    <a:lstStyle/>
                    <a:p>
                      <a:r>
                        <a:rPr lang="zh-CN" altLang="en-US" sz="1400" dirty="0">
                          <a:latin typeface="Microsoft YaHei" charset="0"/>
                          <a:ea typeface="Microsoft YaHei" charset="0"/>
                          <a:cs typeface="Microsoft YaHei" charset="0"/>
                        </a:rPr>
                        <a:t>面向列储存：</a:t>
                      </a:r>
                      <a:r>
                        <a:rPr lang="zh-CN" altLang="en-US" sz="1400" dirty="0">
                          <a:solidFill>
                            <a:srgbClr val="FF0000"/>
                          </a:solidFill>
                          <a:latin typeface="Microsoft YaHei" charset="0"/>
                          <a:ea typeface="Microsoft YaHei" charset="0"/>
                          <a:cs typeface="Microsoft YaHei" charset="0"/>
                        </a:rPr>
                        <a:t>读取效率高</a:t>
                      </a:r>
                      <a:r>
                        <a:rPr lang="zh-CN" altLang="en-US" sz="1400" dirty="0">
                          <a:latin typeface="Microsoft YaHei" charset="0"/>
                          <a:ea typeface="Microsoft YaHei" charset="0"/>
                          <a:cs typeface="Microsoft YaHei" charset="0"/>
                        </a:rPr>
                        <a:t>，便于解析，</a:t>
                      </a:r>
                      <a:r>
                        <a:rPr lang="zh-CN" altLang="en-US" sz="1400" dirty="0">
                          <a:solidFill>
                            <a:srgbClr val="FF0000"/>
                          </a:solidFill>
                          <a:latin typeface="Microsoft YaHei" charset="0"/>
                          <a:ea typeface="Microsoft YaHei" charset="0"/>
                          <a:cs typeface="Microsoft YaHei" charset="0"/>
                        </a:rPr>
                        <a:t>高性能并发</a:t>
                      </a:r>
                      <a:r>
                        <a:rPr lang="zh-CN" altLang="en-US" sz="1400" dirty="0">
                          <a:latin typeface="Microsoft YaHei" charset="0"/>
                          <a:ea typeface="Microsoft YaHei" charset="0"/>
                          <a:cs typeface="Microsoft YaHei" charset="0"/>
                        </a:rPr>
                        <a:t>，适合大数据分析</a:t>
                      </a:r>
                    </a:p>
                  </a:txBody>
                  <a:tcPr/>
                </a:tc>
                <a:tc>
                  <a:txBody>
                    <a:bodyPr/>
                    <a:lstStyle/>
                    <a:p>
                      <a:r>
                        <a:rPr lang="zh-CN" altLang="en-US" sz="1400" dirty="0">
                          <a:latin typeface="Microsoft YaHei" charset="0"/>
                          <a:ea typeface="Microsoft YaHei" charset="0"/>
                          <a:cs typeface="Microsoft YaHei" charset="0"/>
                        </a:rPr>
                        <a:t>面向行存储：读取有冗余，读取效率低</a:t>
                      </a:r>
                    </a:p>
                  </a:txBody>
                  <a:tcPr/>
                </a:tc>
                <a:tc>
                  <a:txBody>
                    <a:bodyPr/>
                    <a:lstStyle/>
                    <a:p>
                      <a:pPr algn="l"/>
                      <a:r>
                        <a:rPr lang="zh-CN" altLang="en-US" sz="1400" dirty="0">
                          <a:latin typeface="Microsoft YaHei" charset="0"/>
                          <a:ea typeface="Microsoft YaHei" charset="0"/>
                          <a:cs typeface="Microsoft YaHei" charset="0"/>
                        </a:rPr>
                        <a:t>批处理查询，对</a:t>
                      </a:r>
                      <a:r>
                        <a:rPr lang="zh-CN" altLang="en-US" sz="1400" dirty="0">
                          <a:solidFill>
                            <a:srgbClr val="FF0000"/>
                          </a:solidFill>
                          <a:latin typeface="Microsoft YaHei" charset="0"/>
                          <a:ea typeface="Microsoft YaHei" charset="0"/>
                          <a:cs typeface="Microsoft YaHei" charset="0"/>
                        </a:rPr>
                        <a:t>并行操作</a:t>
                      </a:r>
                      <a:r>
                        <a:rPr lang="zh-CN" altLang="en-US" sz="1400" dirty="0">
                          <a:latin typeface="Microsoft YaHei" charset="0"/>
                          <a:ea typeface="Microsoft YaHei" charset="0"/>
                          <a:cs typeface="Microsoft YaHei" charset="0"/>
                        </a:rPr>
                        <a:t>要求高</a:t>
                      </a:r>
                    </a:p>
                  </a:txBody>
                  <a:tcPr/>
                </a:tc>
                <a:extLst>
                  <a:ext uri="{0D108BD9-81ED-4DB2-BD59-A6C34878D82A}">
                    <a16:rowId xmlns:a16="http://schemas.microsoft.com/office/drawing/2014/main" val="10003"/>
                  </a:ext>
                </a:extLst>
              </a:tr>
            </a:tbl>
          </a:graphicData>
        </a:graphic>
      </p:graphicFrame>
      <p:sp>
        <p:nvSpPr>
          <p:cNvPr id="24" name="文本框 23">
            <a:extLst>
              <a:ext uri="{FF2B5EF4-FFF2-40B4-BE49-F238E27FC236}">
                <a16:creationId xmlns:a16="http://schemas.microsoft.com/office/drawing/2014/main" id="{115EB882-8BA2-49AE-A25F-6B95B3F40223}"/>
              </a:ext>
            </a:extLst>
          </p:cNvPr>
          <p:cNvSpPr txBox="1"/>
          <p:nvPr/>
        </p:nvSpPr>
        <p:spPr>
          <a:xfrm>
            <a:off x="4412152" y="2385230"/>
            <a:ext cx="1893360" cy="1289712"/>
          </a:xfrm>
          <a:prstGeom prst="rect">
            <a:avLst/>
          </a:prstGeom>
          <a:noFill/>
        </p:spPr>
        <p:txBody>
          <a:bodyPr wrap="square">
            <a:spAutoFit/>
          </a:bodyPr>
          <a:lstStyle/>
          <a:p>
            <a:pPr marL="285750" indent="-285750">
              <a:lnSpc>
                <a:spcPct val="150000"/>
              </a:lnSpc>
              <a:buClr>
                <a:schemeClr val="tx1"/>
              </a:buClr>
              <a:buFont typeface="Arial" charset="0"/>
              <a:buChar char="•"/>
            </a:pPr>
            <a:r>
              <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rPr>
              <a:t>NoSQL</a:t>
            </a:r>
          </a:p>
          <a:p>
            <a:pPr marL="285750" indent="-285750">
              <a:lnSpc>
                <a:spcPct val="150000"/>
              </a:lnSpc>
              <a:buClr>
                <a:schemeClr val="tx1"/>
              </a:buClr>
              <a:buFont typeface="Arial" charset="0"/>
              <a:buChar char="•"/>
            </a:pP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高性能并发</a:t>
            </a:r>
          </a:p>
          <a:p>
            <a:pPr marL="285750" indent="-285750">
              <a:lnSpc>
                <a:spcPct val="150000"/>
              </a:lnSpc>
              <a:buClr>
                <a:schemeClr val="tx1"/>
              </a:buClr>
              <a:buFont typeface="Arial" charset="0"/>
              <a:buChar char="•"/>
            </a:pP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稀疏表</a:t>
            </a:r>
          </a:p>
        </p:txBody>
      </p:sp>
    </p:spTree>
    <p:extLst>
      <p:ext uri="{BB962C8B-B14F-4D97-AF65-F5344CB8AC3E}">
        <p14:creationId xmlns:p14="http://schemas.microsoft.com/office/powerpoint/2010/main" val="3614472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数据分析</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大数据关键技术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29</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5F4B3FBA-4163-44FD-8BBA-75D49512E002}"/>
              </a:ext>
            </a:extLst>
          </p:cNvPr>
          <p:cNvSpPr txBox="1"/>
          <p:nvPr/>
        </p:nvSpPr>
        <p:spPr>
          <a:xfrm>
            <a:off x="1051255" y="1898216"/>
            <a:ext cx="2069797" cy="400110"/>
          </a:xfrm>
          <a:prstGeom prst="rect">
            <a:avLst/>
          </a:prstGeom>
          <a:noFill/>
        </p:spPr>
        <p:txBody>
          <a:bodyPr wrap="none" rtlCol="0">
            <a:spAutoFit/>
          </a:bodyPr>
          <a:lstStyle/>
          <a:p>
            <a:pPr marL="342900" indent="-342900">
              <a:buFont typeface="Wingdings" panose="05000000000000000000" pitchFamily="2" charset="2"/>
              <a:buChar char="Ø"/>
            </a:pP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统计分析方法</a:t>
            </a:r>
          </a:p>
        </p:txBody>
      </p:sp>
      <p:sp>
        <p:nvSpPr>
          <p:cNvPr id="30" name="文本框 29">
            <a:extLst>
              <a:ext uri="{FF2B5EF4-FFF2-40B4-BE49-F238E27FC236}">
                <a16:creationId xmlns:a16="http://schemas.microsoft.com/office/drawing/2014/main" id="{C543C525-C1D1-4F2A-A02D-61765121F1D9}"/>
              </a:ext>
            </a:extLst>
          </p:cNvPr>
          <p:cNvSpPr txBox="1"/>
          <p:nvPr/>
        </p:nvSpPr>
        <p:spPr>
          <a:xfrm>
            <a:off x="1420295" y="2732959"/>
            <a:ext cx="2543155" cy="873572"/>
          </a:xfrm>
          <a:prstGeom prst="rect">
            <a:avLst/>
          </a:prstGeom>
          <a:noFill/>
        </p:spPr>
        <p:txBody>
          <a:bodyPr wrap="square" rtlCol="0">
            <a:spAutoFit/>
          </a:bodyPr>
          <a:lstStyle/>
          <a:p>
            <a:pPr marL="285750" indent="-285750">
              <a:lnSpc>
                <a:spcPct val="150000"/>
              </a:lnSpc>
              <a:buClr>
                <a:schemeClr val="tx1"/>
              </a:buClr>
              <a:buFont typeface="Arial" charset="0"/>
              <a:buChar char="•"/>
            </a:pP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机器学习方法</a:t>
            </a:r>
            <a:endPar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Clr>
                <a:schemeClr val="tx1"/>
              </a:buClr>
              <a:buFont typeface="Arial" charset="0"/>
              <a:buChar char="•"/>
            </a:pP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深度学习方法</a:t>
            </a:r>
          </a:p>
        </p:txBody>
      </p:sp>
      <p:sp>
        <p:nvSpPr>
          <p:cNvPr id="12" name="文本框 11">
            <a:extLst>
              <a:ext uri="{FF2B5EF4-FFF2-40B4-BE49-F238E27FC236}">
                <a16:creationId xmlns:a16="http://schemas.microsoft.com/office/drawing/2014/main" id="{B5FD1AE7-28DB-48FA-B021-B40DEE8B83DE}"/>
              </a:ext>
            </a:extLst>
          </p:cNvPr>
          <p:cNvSpPr txBox="1"/>
          <p:nvPr/>
        </p:nvSpPr>
        <p:spPr>
          <a:xfrm>
            <a:off x="1051254" y="2344386"/>
            <a:ext cx="2069797" cy="400110"/>
          </a:xfrm>
          <a:prstGeom prst="rect">
            <a:avLst/>
          </a:prstGeom>
          <a:noFill/>
        </p:spPr>
        <p:txBody>
          <a:bodyPr wrap="none" rtlCol="0">
            <a:spAutoFit/>
          </a:bodyPr>
          <a:lstStyle/>
          <a:p>
            <a:pPr marL="342900" indent="-342900">
              <a:buFont typeface="Wingdings" panose="05000000000000000000" pitchFamily="2" charset="2"/>
              <a:buChar char="Ø"/>
            </a:pP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人工智能方法</a:t>
            </a:r>
          </a:p>
        </p:txBody>
      </p:sp>
      <p:sp>
        <p:nvSpPr>
          <p:cNvPr id="13" name="圆角矩形 9">
            <a:extLst>
              <a:ext uri="{FF2B5EF4-FFF2-40B4-BE49-F238E27FC236}">
                <a16:creationId xmlns:a16="http://schemas.microsoft.com/office/drawing/2014/main" id="{C6373940-0E73-4D70-846D-326EE813DF95}"/>
              </a:ext>
            </a:extLst>
          </p:cNvPr>
          <p:cNvSpPr/>
          <p:nvPr/>
        </p:nvSpPr>
        <p:spPr>
          <a:xfrm>
            <a:off x="7194555" y="1952625"/>
            <a:ext cx="4907613" cy="4022085"/>
          </a:xfrm>
          <a:prstGeom prst="roundRect">
            <a:avLst>
              <a:gd name="adj" fmla="val 63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8" name="图片 17">
            <a:extLst>
              <a:ext uri="{FF2B5EF4-FFF2-40B4-BE49-F238E27FC236}">
                <a16:creationId xmlns:a16="http://schemas.microsoft.com/office/drawing/2014/main" id="{BD3A6635-28AA-4FBF-9DCC-5FE05F99D2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4387" y="2129804"/>
            <a:ext cx="4907613" cy="3604778"/>
          </a:xfrm>
          <a:prstGeom prst="rect">
            <a:avLst/>
          </a:prstGeom>
        </p:spPr>
      </p:pic>
      <p:sp>
        <p:nvSpPr>
          <p:cNvPr id="2" name="AutoShape 2" descr="Statistical treatment of data – What, Why &amp;amp; How?? | Start School Now">
            <a:extLst>
              <a:ext uri="{FF2B5EF4-FFF2-40B4-BE49-F238E27FC236}">
                <a16:creationId xmlns:a16="http://schemas.microsoft.com/office/drawing/2014/main" id="{BB5A00E1-25F9-4F91-ADE4-DC3219200E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268" name="Picture 4" descr="Statistical treatment of data – What, Why &amp;amp; How?? | Start School Now">
            <a:extLst>
              <a:ext uri="{FF2B5EF4-FFF2-40B4-BE49-F238E27FC236}">
                <a16:creationId xmlns:a16="http://schemas.microsoft.com/office/drawing/2014/main" id="{50E12333-6083-47FD-8993-8B0EA63304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86" r="6064"/>
          <a:stretch/>
        </p:blipFill>
        <p:spPr bwMode="auto">
          <a:xfrm>
            <a:off x="1492250" y="3724591"/>
            <a:ext cx="5171681" cy="225011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美國示警AI戰略佈局落後憂中國野心- 新聞- Rti 中央廣播電臺">
            <a:extLst>
              <a:ext uri="{FF2B5EF4-FFF2-40B4-BE49-F238E27FC236}">
                <a16:creationId xmlns:a16="http://schemas.microsoft.com/office/drawing/2014/main" id="{BECFDB26-3A41-40C9-8495-3DAEC77977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6535" y="1952625"/>
            <a:ext cx="2523064" cy="1681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4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9F679F9F-3575-4699-B5B7-F87C12550B25}"/>
              </a:ext>
            </a:extLst>
          </p:cNvPr>
          <p:cNvSpPr/>
          <p:nvPr/>
        </p:nvSpPr>
        <p:spPr>
          <a:xfrm>
            <a:off x="672076" y="1158820"/>
            <a:ext cx="11418892"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Traditional Database vs Modern Traditional Database</a:t>
            </a:r>
          </a:p>
        </p:txBody>
      </p:sp>
      <p:sp>
        <p:nvSpPr>
          <p:cNvPr id="9" name="标题 1">
            <a:extLst>
              <a:ext uri="{FF2B5EF4-FFF2-40B4-BE49-F238E27FC236}">
                <a16:creationId xmlns:a16="http://schemas.microsoft.com/office/drawing/2014/main" id="{9F86782C-EE77-43CF-BAE2-828559F7AB78}"/>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内容回顾</a:t>
            </a:r>
          </a:p>
        </p:txBody>
      </p:sp>
      <p:sp>
        <p:nvSpPr>
          <p:cNvPr id="2" name="灯片编号占位符 1">
            <a:extLst>
              <a:ext uri="{FF2B5EF4-FFF2-40B4-BE49-F238E27FC236}">
                <a16:creationId xmlns:a16="http://schemas.microsoft.com/office/drawing/2014/main" id="{D45B1A33-E05D-44EC-94F6-C0A3AADA6FC1}"/>
              </a:ext>
            </a:extLst>
          </p:cNvPr>
          <p:cNvSpPr>
            <a:spLocks noGrp="1"/>
          </p:cNvSpPr>
          <p:nvPr>
            <p:ph type="sldNum" sz="quarter" idx="12"/>
          </p:nvPr>
        </p:nvSpPr>
        <p:spPr>
          <a:xfrm>
            <a:off x="8620345" y="6335880"/>
            <a:ext cx="2743200" cy="365125"/>
          </a:xfrm>
        </p:spPr>
        <p:txBody>
          <a:bodyPr/>
          <a:lstStyle/>
          <a:p>
            <a:fld id="{0D4EF626-F2E7-47E8-A3E5-EAE9C4555C6D}" type="slidenum">
              <a:rPr lang="zh-CN" altLang="en-US" smtClean="0">
                <a:latin typeface="Times New Roman" panose="02020603050405020304" pitchFamily="18" charset="0"/>
                <a:cs typeface="Times New Roman" panose="02020603050405020304" pitchFamily="18" charset="0"/>
              </a:rPr>
              <a:t>3</a:t>
            </a:fld>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072B817-6D59-4A17-B792-642799108A79}"/>
              </a:ext>
            </a:extLst>
          </p:cNvPr>
          <p:cNvSpPr txBox="1"/>
          <p:nvPr/>
        </p:nvSpPr>
        <p:spPr>
          <a:xfrm>
            <a:off x="1066439" y="1695702"/>
            <a:ext cx="9550193" cy="1422762"/>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先进</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以各种不同的格式存储和查询数据。</a:t>
            </a:r>
          </a:p>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大多数现代数据库还具有大量的统计功能</a:t>
            </a:r>
          </a:p>
          <a:p>
            <a:pPr marL="457200" indent="-457200">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将许多</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ML</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算法集成到数据库中，并且可以使用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SQL</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运行这些算法</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矩形 17">
            <a:extLst>
              <a:ext uri="{FF2B5EF4-FFF2-40B4-BE49-F238E27FC236}">
                <a16:creationId xmlns:a16="http://schemas.microsoft.com/office/drawing/2014/main" id="{E9FDEAD5-D4FB-4603-937E-D2A6E9AD0011}"/>
              </a:ext>
            </a:extLst>
          </p:cNvPr>
          <p:cNvSpPr/>
          <p:nvPr/>
        </p:nvSpPr>
        <p:spPr>
          <a:xfrm>
            <a:off x="672076" y="3143731"/>
            <a:ext cx="11418892"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In-Database ML Algorithms</a:t>
            </a:r>
          </a:p>
        </p:txBody>
      </p:sp>
      <p:sp>
        <p:nvSpPr>
          <p:cNvPr id="21" name="文本框 20">
            <a:extLst>
              <a:ext uri="{FF2B5EF4-FFF2-40B4-BE49-F238E27FC236}">
                <a16:creationId xmlns:a16="http://schemas.microsoft.com/office/drawing/2014/main" id="{701BC682-172F-4C77-BB54-2B50E43585EF}"/>
              </a:ext>
            </a:extLst>
          </p:cNvPr>
          <p:cNvSpPr txBox="1"/>
          <p:nvPr/>
        </p:nvSpPr>
        <p:spPr>
          <a:xfrm>
            <a:off x="1066439" y="3680613"/>
            <a:ext cx="9550193" cy="2806987"/>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No data movement</a:t>
            </a:r>
          </a:p>
          <a:p>
            <a:pPr marL="457200" indent="-457200">
              <a:lnSpc>
                <a:spcPct val="150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Faster performance </a:t>
            </a:r>
          </a:p>
          <a:p>
            <a:pPr marL="457200" indent="-457200">
              <a:lnSpc>
                <a:spcPct val="150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High security</a:t>
            </a:r>
          </a:p>
          <a:p>
            <a:pPr marL="457200" indent="-457200">
              <a:lnSpc>
                <a:spcPct val="150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Scalability</a:t>
            </a:r>
          </a:p>
          <a:p>
            <a:pPr marL="457200" indent="-457200">
              <a:lnSpc>
                <a:spcPct val="150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Real-time deployment and environments</a:t>
            </a:r>
          </a:p>
          <a:p>
            <a:pPr marL="457200" indent="-457200">
              <a:lnSpc>
                <a:spcPct val="150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Production deployment</a:t>
            </a:r>
          </a:p>
        </p:txBody>
      </p:sp>
    </p:spTree>
    <p:extLst>
      <p:ext uri="{BB962C8B-B14F-4D97-AF65-F5344CB8AC3E}">
        <p14:creationId xmlns:p14="http://schemas.microsoft.com/office/powerpoint/2010/main" val="131990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数据分析</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机器学习</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大数据关键技术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30</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9" name="图片 18">
            <a:extLst>
              <a:ext uri="{FF2B5EF4-FFF2-40B4-BE49-F238E27FC236}">
                <a16:creationId xmlns:a16="http://schemas.microsoft.com/office/drawing/2014/main" id="{A84813AB-E1A8-40EC-8BAB-F58822954A1F}"/>
              </a:ext>
            </a:extLst>
          </p:cNvPr>
          <p:cNvPicPr>
            <a:picLocks noChangeAspect="1"/>
          </p:cNvPicPr>
          <p:nvPr/>
        </p:nvPicPr>
        <p:blipFill rotWithShape="1">
          <a:blip r:embed="rId3">
            <a:extLst>
              <a:ext uri="{28A0092B-C50C-407E-A947-70E740481C1C}">
                <a14:useLocalDpi xmlns:a14="http://schemas.microsoft.com/office/drawing/2010/main" val="0"/>
              </a:ext>
            </a:extLst>
          </a:blip>
          <a:srcRect l="37268" t="33265" r="39505" b="22038"/>
          <a:stretch/>
        </p:blipFill>
        <p:spPr>
          <a:xfrm>
            <a:off x="1010906" y="1695165"/>
            <a:ext cx="1938528" cy="2145792"/>
          </a:xfrm>
          <a:prstGeom prst="rect">
            <a:avLst/>
          </a:prstGeom>
        </p:spPr>
      </p:pic>
      <p:sp>
        <p:nvSpPr>
          <p:cNvPr id="20" name="圆角矩形 5">
            <a:extLst>
              <a:ext uri="{FF2B5EF4-FFF2-40B4-BE49-F238E27FC236}">
                <a16:creationId xmlns:a16="http://schemas.microsoft.com/office/drawing/2014/main" id="{16A93826-C864-4144-93C3-910175CC2054}"/>
              </a:ext>
            </a:extLst>
          </p:cNvPr>
          <p:cNvSpPr/>
          <p:nvPr/>
        </p:nvSpPr>
        <p:spPr>
          <a:xfrm>
            <a:off x="2779879" y="1900723"/>
            <a:ext cx="8270742" cy="17441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818B67EA-4E5D-437A-BEC1-656085DED78B}"/>
              </a:ext>
            </a:extLst>
          </p:cNvPr>
          <p:cNvSpPr/>
          <p:nvPr/>
        </p:nvSpPr>
        <p:spPr>
          <a:xfrm>
            <a:off x="2865127" y="2043459"/>
            <a:ext cx="8185494" cy="1289905"/>
          </a:xfrm>
          <a:prstGeom prst="rect">
            <a:avLst/>
          </a:prstGeom>
        </p:spPr>
        <p:txBody>
          <a:bodyPr wrap="square">
            <a:spAutoFit/>
          </a:bodyPr>
          <a:lstStyle/>
          <a:p>
            <a:pPr>
              <a:lnSpc>
                <a:spcPct val="150000"/>
              </a:lnSpc>
            </a:pPr>
            <a:r>
              <a:rPr lang="zh-CN" altLang="en-US" b="1" dirty="0">
                <a:solidFill>
                  <a:schemeClr val="accent1">
                    <a:lumMod val="75000"/>
                  </a:schemeClr>
                </a:solidFill>
                <a:latin typeface="Microsoft YaHei" charset="0"/>
                <a:ea typeface="Microsoft YaHei" charset="0"/>
                <a:cs typeface="Microsoft YaHei" charset="0"/>
              </a:rPr>
              <a:t>机器学习</a:t>
            </a:r>
            <a:r>
              <a:rPr lang="en-US" altLang="zh-CN" dirty="0">
                <a:solidFill>
                  <a:srgbClr val="333333"/>
                </a:solidFill>
                <a:latin typeface="Microsoft YaHei" charset="0"/>
                <a:ea typeface="Microsoft YaHei" charset="0"/>
                <a:cs typeface="Microsoft YaHei" charset="0"/>
              </a:rPr>
              <a:t>(Machine Learning, ML)</a:t>
            </a:r>
            <a:r>
              <a:rPr lang="zh-CN" altLang="en-US" dirty="0">
                <a:solidFill>
                  <a:srgbClr val="333333"/>
                </a:solidFill>
                <a:latin typeface="Microsoft YaHei" charset="0"/>
                <a:ea typeface="Microsoft YaHei" charset="0"/>
                <a:cs typeface="Microsoft YaHei" charset="0"/>
              </a:rPr>
              <a:t>是一门多领域交叉学科，涉及概率论、统计学、</a:t>
            </a:r>
            <a:r>
              <a:rPr lang="zh-CN" altLang="en-US" dirty="0">
                <a:latin typeface="Microsoft YaHei" charset="0"/>
                <a:ea typeface="Microsoft YaHei" charset="0"/>
                <a:cs typeface="Microsoft YaHei" charset="0"/>
              </a:rPr>
              <a:t>凸分析</a:t>
            </a:r>
            <a:r>
              <a:rPr lang="zh-CN" altLang="en-US" dirty="0">
                <a:solidFill>
                  <a:srgbClr val="333333"/>
                </a:solidFill>
                <a:latin typeface="Microsoft YaHei" charset="0"/>
                <a:ea typeface="Microsoft YaHei" charset="0"/>
                <a:cs typeface="Microsoft YaHei" charset="0"/>
              </a:rPr>
              <a:t>理论等多门学科。专门研究</a:t>
            </a:r>
            <a:r>
              <a:rPr lang="zh-CN" altLang="en-US" dirty="0">
                <a:solidFill>
                  <a:srgbClr val="FF0000"/>
                </a:solidFill>
                <a:latin typeface="Microsoft YaHei" charset="0"/>
                <a:ea typeface="Microsoft YaHei" charset="0"/>
                <a:cs typeface="Microsoft YaHei" charset="0"/>
              </a:rPr>
              <a:t>计算机怎样模拟或实现人类的学习行为</a:t>
            </a:r>
            <a:r>
              <a:rPr lang="zh-CN" altLang="en-US" dirty="0">
                <a:solidFill>
                  <a:srgbClr val="333333"/>
                </a:solidFill>
                <a:latin typeface="Microsoft YaHei" charset="0"/>
                <a:ea typeface="Microsoft YaHei" charset="0"/>
                <a:cs typeface="Microsoft YaHei" charset="0"/>
              </a:rPr>
              <a:t>，以获取新的知识或技能，重新组织已有的知识结构使之不断改善自身的性能。</a:t>
            </a:r>
            <a:endParaRPr lang="zh-CN" altLang="en-US" dirty="0">
              <a:latin typeface="Microsoft YaHei" charset="0"/>
              <a:ea typeface="Microsoft YaHei" charset="0"/>
              <a:cs typeface="Microsoft YaHei" charset="0"/>
            </a:endParaRPr>
          </a:p>
        </p:txBody>
      </p:sp>
      <p:pic>
        <p:nvPicPr>
          <p:cNvPr id="22" name="图片 21">
            <a:extLst>
              <a:ext uri="{FF2B5EF4-FFF2-40B4-BE49-F238E27FC236}">
                <a16:creationId xmlns:a16="http://schemas.microsoft.com/office/drawing/2014/main" id="{0086C4AA-BEB1-437D-8C55-A8339EED4D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9924" y="4490850"/>
            <a:ext cx="2750025" cy="1527328"/>
          </a:xfrm>
          <a:prstGeom prst="rect">
            <a:avLst/>
          </a:prstGeom>
        </p:spPr>
      </p:pic>
      <p:sp>
        <p:nvSpPr>
          <p:cNvPr id="23" name="文本框 22">
            <a:extLst>
              <a:ext uri="{FF2B5EF4-FFF2-40B4-BE49-F238E27FC236}">
                <a16:creationId xmlns:a16="http://schemas.microsoft.com/office/drawing/2014/main" id="{9A54DB63-DB68-4113-8FDA-C51A9088AF35}"/>
              </a:ext>
            </a:extLst>
          </p:cNvPr>
          <p:cNvSpPr txBox="1"/>
          <p:nvPr/>
        </p:nvSpPr>
        <p:spPr>
          <a:xfrm>
            <a:off x="2101351" y="6016737"/>
            <a:ext cx="1107996" cy="369332"/>
          </a:xfrm>
          <a:prstGeom prst="rect">
            <a:avLst/>
          </a:prstGeom>
          <a:noFill/>
        </p:spPr>
        <p:txBody>
          <a:bodyPr wrap="none" rtlCol="0">
            <a:spAutoFit/>
          </a:bodyPr>
          <a:lstStyle/>
          <a:p>
            <a:r>
              <a:rPr kumimoji="1" lang="zh-CN" altLang="en-US" dirty="0">
                <a:latin typeface="Microsoft YaHei" charset="0"/>
                <a:ea typeface="Microsoft YaHei" charset="0"/>
                <a:cs typeface="Microsoft YaHei" charset="0"/>
              </a:rPr>
              <a:t>人脸识别</a:t>
            </a:r>
          </a:p>
        </p:txBody>
      </p:sp>
      <p:sp>
        <p:nvSpPr>
          <p:cNvPr id="24" name="文本框 23">
            <a:extLst>
              <a:ext uri="{FF2B5EF4-FFF2-40B4-BE49-F238E27FC236}">
                <a16:creationId xmlns:a16="http://schemas.microsoft.com/office/drawing/2014/main" id="{5C062829-9293-453E-9CCE-BA05DCC0BF57}"/>
              </a:ext>
            </a:extLst>
          </p:cNvPr>
          <p:cNvSpPr txBox="1"/>
          <p:nvPr/>
        </p:nvSpPr>
        <p:spPr>
          <a:xfrm>
            <a:off x="5514333" y="6016737"/>
            <a:ext cx="1107996" cy="369332"/>
          </a:xfrm>
          <a:prstGeom prst="rect">
            <a:avLst/>
          </a:prstGeom>
          <a:noFill/>
        </p:spPr>
        <p:txBody>
          <a:bodyPr wrap="none" rtlCol="0">
            <a:spAutoFit/>
          </a:bodyPr>
          <a:lstStyle/>
          <a:p>
            <a:r>
              <a:rPr kumimoji="1" lang="zh-CN" altLang="en-US" dirty="0">
                <a:latin typeface="Microsoft YaHei" charset="0"/>
                <a:ea typeface="Microsoft YaHei" charset="0"/>
                <a:cs typeface="Microsoft YaHei" charset="0"/>
              </a:rPr>
              <a:t>语音识别</a:t>
            </a:r>
          </a:p>
        </p:txBody>
      </p:sp>
      <p:pic>
        <p:nvPicPr>
          <p:cNvPr id="25" name="图片 24">
            <a:extLst>
              <a:ext uri="{FF2B5EF4-FFF2-40B4-BE49-F238E27FC236}">
                <a16:creationId xmlns:a16="http://schemas.microsoft.com/office/drawing/2014/main" id="{74527862-6EEF-47FD-BDC7-322F1ADE29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2855" y="4595161"/>
            <a:ext cx="1312829" cy="1264206"/>
          </a:xfrm>
          <a:prstGeom prst="rect">
            <a:avLst/>
          </a:prstGeom>
        </p:spPr>
      </p:pic>
      <p:grpSp>
        <p:nvGrpSpPr>
          <p:cNvPr id="26" name="组 31">
            <a:extLst>
              <a:ext uri="{FF2B5EF4-FFF2-40B4-BE49-F238E27FC236}">
                <a16:creationId xmlns:a16="http://schemas.microsoft.com/office/drawing/2014/main" id="{81B97808-5F61-4774-B378-9278271328B9}"/>
              </a:ext>
            </a:extLst>
          </p:cNvPr>
          <p:cNvGrpSpPr/>
          <p:nvPr/>
        </p:nvGrpSpPr>
        <p:grpSpPr>
          <a:xfrm>
            <a:off x="8138808" y="4454153"/>
            <a:ext cx="2148349" cy="1543712"/>
            <a:chOff x="5141434" y="3781244"/>
            <a:chExt cx="3799897" cy="2825388"/>
          </a:xfrm>
        </p:grpSpPr>
        <p:grpSp>
          <p:nvGrpSpPr>
            <p:cNvPr id="27" name="组合 10">
              <a:extLst>
                <a:ext uri="{FF2B5EF4-FFF2-40B4-BE49-F238E27FC236}">
                  <a16:creationId xmlns:a16="http://schemas.microsoft.com/office/drawing/2014/main" id="{1B10E47F-6BAC-4EAC-8AEB-42F4B3955E34}"/>
                </a:ext>
              </a:extLst>
            </p:cNvPr>
            <p:cNvGrpSpPr/>
            <p:nvPr/>
          </p:nvGrpSpPr>
          <p:grpSpPr>
            <a:xfrm>
              <a:off x="5141434" y="3781244"/>
              <a:ext cx="2571664" cy="2746995"/>
              <a:chOff x="116862" y="1789349"/>
              <a:chExt cx="2571664" cy="2746995"/>
            </a:xfrm>
          </p:grpSpPr>
          <p:grpSp>
            <p:nvGrpSpPr>
              <p:cNvPr id="43" name="组合 9">
                <a:extLst>
                  <a:ext uri="{FF2B5EF4-FFF2-40B4-BE49-F238E27FC236}">
                    <a16:creationId xmlns:a16="http://schemas.microsoft.com/office/drawing/2014/main" id="{8FA87F00-BF29-4716-83A6-0371FD180B4A}"/>
                  </a:ext>
                </a:extLst>
              </p:cNvPr>
              <p:cNvGrpSpPr/>
              <p:nvPr/>
            </p:nvGrpSpPr>
            <p:grpSpPr>
              <a:xfrm>
                <a:off x="1049780" y="3983501"/>
                <a:ext cx="1170574" cy="552843"/>
                <a:chOff x="1085791" y="3983501"/>
                <a:chExt cx="1170574" cy="552843"/>
              </a:xfrm>
            </p:grpSpPr>
            <p:pic>
              <p:nvPicPr>
                <p:cNvPr id="45" name="Picture 13">
                  <a:extLst>
                    <a:ext uri="{FF2B5EF4-FFF2-40B4-BE49-F238E27FC236}">
                      <a16:creationId xmlns:a16="http://schemas.microsoft.com/office/drawing/2014/main" id="{41FB5EDD-9664-4051-A857-D78F3F669A18}"/>
                    </a:ext>
                  </a:extLst>
                </p:cNvPr>
                <p:cNvPicPr>
                  <a:picLocks noChangeAspect="1"/>
                </p:cNvPicPr>
                <p:nvPr/>
              </p:nvPicPr>
              <p:blipFill>
                <a:blip r:embed="rId6">
                  <a:clrChange>
                    <a:clrFrom>
                      <a:srgbClr val="E5E5E5"/>
                    </a:clrFrom>
                    <a:clrTo>
                      <a:srgbClr val="E5E5E5">
                        <a:alpha val="0"/>
                      </a:srgbClr>
                    </a:clrTo>
                  </a:clrChange>
                </a:blip>
                <a:stretch>
                  <a:fillRect/>
                </a:stretch>
              </p:blipFill>
              <p:spPr>
                <a:xfrm>
                  <a:off x="1085791" y="3983501"/>
                  <a:ext cx="565295" cy="552843"/>
                </a:xfrm>
                <a:prstGeom prst="rect">
                  <a:avLst/>
                </a:prstGeom>
              </p:spPr>
            </p:pic>
            <p:pic>
              <p:nvPicPr>
                <p:cNvPr id="46" name="Picture 14">
                  <a:extLst>
                    <a:ext uri="{FF2B5EF4-FFF2-40B4-BE49-F238E27FC236}">
                      <a16:creationId xmlns:a16="http://schemas.microsoft.com/office/drawing/2014/main" id="{50CC2432-E267-473A-937C-1E446666F13C}"/>
                    </a:ext>
                  </a:extLst>
                </p:cNvPr>
                <p:cNvPicPr>
                  <a:picLocks noChangeAspect="1"/>
                </p:cNvPicPr>
                <p:nvPr/>
              </p:nvPicPr>
              <p:blipFill>
                <a:blip r:embed="rId7"/>
                <a:stretch>
                  <a:fillRect/>
                </a:stretch>
              </p:blipFill>
              <p:spPr>
                <a:xfrm>
                  <a:off x="1730805" y="3997142"/>
                  <a:ext cx="525560" cy="525559"/>
                </a:xfrm>
                <a:prstGeom prst="rect">
                  <a:avLst/>
                </a:prstGeom>
              </p:spPr>
            </p:pic>
          </p:grpSp>
          <p:pic>
            <p:nvPicPr>
              <p:cNvPr id="44" name="Picture 2" descr="Image result for 社交网络">
                <a:extLst>
                  <a:ext uri="{FF2B5EF4-FFF2-40B4-BE49-F238E27FC236}">
                    <a16:creationId xmlns:a16="http://schemas.microsoft.com/office/drawing/2014/main" id="{30A43CE5-1EF5-4A51-B6DB-45179C7F37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862" y="1789349"/>
                <a:ext cx="2571664" cy="21906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组合 8">
              <a:extLst>
                <a:ext uri="{FF2B5EF4-FFF2-40B4-BE49-F238E27FC236}">
                  <a16:creationId xmlns:a16="http://schemas.microsoft.com/office/drawing/2014/main" id="{CE5703B2-43D1-46A5-813F-5333FFB72B8E}"/>
                </a:ext>
              </a:extLst>
            </p:cNvPr>
            <p:cNvGrpSpPr/>
            <p:nvPr/>
          </p:nvGrpSpPr>
          <p:grpSpPr>
            <a:xfrm>
              <a:off x="7797137" y="3849183"/>
              <a:ext cx="1144194" cy="2757449"/>
              <a:chOff x="3276405" y="3601960"/>
              <a:chExt cx="2491948" cy="6005463"/>
            </a:xfrm>
          </p:grpSpPr>
          <p:grpSp>
            <p:nvGrpSpPr>
              <p:cNvPr id="29" name="组合 3">
                <a:extLst>
                  <a:ext uri="{FF2B5EF4-FFF2-40B4-BE49-F238E27FC236}">
                    <a16:creationId xmlns:a16="http://schemas.microsoft.com/office/drawing/2014/main" id="{B5E258DA-3C6A-4748-89EE-4D62FA5AA537}"/>
                  </a:ext>
                </a:extLst>
              </p:cNvPr>
              <p:cNvGrpSpPr/>
              <p:nvPr/>
            </p:nvGrpSpPr>
            <p:grpSpPr>
              <a:xfrm>
                <a:off x="3276405" y="3601960"/>
                <a:ext cx="2489935" cy="1303907"/>
                <a:chOff x="3612371" y="5695161"/>
                <a:chExt cx="2489935" cy="1303907"/>
              </a:xfrm>
            </p:grpSpPr>
            <p:pic>
              <p:nvPicPr>
                <p:cNvPr id="41" name="图片 40">
                  <a:extLst>
                    <a:ext uri="{FF2B5EF4-FFF2-40B4-BE49-F238E27FC236}">
                      <a16:creationId xmlns:a16="http://schemas.microsoft.com/office/drawing/2014/main" id="{D3204517-EE04-4FDD-9ADC-7FD4CBE05FB2}"/>
                    </a:ext>
                  </a:extLst>
                </p:cNvPr>
                <p:cNvPicPr>
                  <a:picLocks noChangeAspect="1"/>
                </p:cNvPicPr>
                <p:nvPr/>
              </p:nvPicPr>
              <p:blipFill rotWithShape="1">
                <a:blip r:embed="rId9"/>
                <a:srcRect l="48183" t="1545" r="1817" b="48455"/>
                <a:stretch/>
              </p:blipFill>
              <p:spPr>
                <a:xfrm>
                  <a:off x="3612371" y="5755511"/>
                  <a:ext cx="1033463" cy="1047750"/>
                </a:xfrm>
                <a:prstGeom prst="rect">
                  <a:avLst/>
                </a:prstGeom>
              </p:spPr>
            </p:pic>
            <p:sp>
              <p:nvSpPr>
                <p:cNvPr id="42" name="文本框 41">
                  <a:extLst>
                    <a:ext uri="{FF2B5EF4-FFF2-40B4-BE49-F238E27FC236}">
                      <a16:creationId xmlns:a16="http://schemas.microsoft.com/office/drawing/2014/main" id="{30F77556-36CC-4ACE-AEC2-4907BF61DEA7}"/>
                    </a:ext>
                  </a:extLst>
                </p:cNvPr>
                <p:cNvSpPr txBox="1"/>
                <p:nvPr/>
              </p:nvSpPr>
              <p:spPr>
                <a:xfrm>
                  <a:off x="4664666" y="5695161"/>
                  <a:ext cx="1437640" cy="1303907"/>
                </a:xfrm>
                <a:prstGeom prst="rect">
                  <a:avLst/>
                </a:prstGeom>
                <a:noFill/>
              </p:spPr>
              <p:txBody>
                <a:bodyPr wrap="none" rtlCol="0" anchor="ctr">
                  <a:spAutoFit/>
                </a:bodyPr>
                <a:lstStyle/>
                <a:p>
                  <a:pPr algn="ctr"/>
                  <a:r>
                    <a:rPr lang="zh-CN" altLang="en-US" sz="2000" dirty="0">
                      <a:solidFill>
                        <a:srgbClr val="FF0000"/>
                      </a:solidFill>
                      <a:latin typeface="+mn-ea"/>
                    </a:rPr>
                    <a:t>喜</a:t>
                  </a:r>
                </a:p>
              </p:txBody>
            </p:sp>
          </p:grpSp>
          <p:grpSp>
            <p:nvGrpSpPr>
              <p:cNvPr id="31" name="组合 5">
                <a:extLst>
                  <a:ext uri="{FF2B5EF4-FFF2-40B4-BE49-F238E27FC236}">
                    <a16:creationId xmlns:a16="http://schemas.microsoft.com/office/drawing/2014/main" id="{8D4237D0-D923-4A7D-A621-9481A17C35CD}"/>
                  </a:ext>
                </a:extLst>
              </p:cNvPr>
              <p:cNvGrpSpPr/>
              <p:nvPr/>
            </p:nvGrpSpPr>
            <p:grpSpPr>
              <a:xfrm>
                <a:off x="3276405" y="5145249"/>
                <a:ext cx="2491948" cy="1303907"/>
                <a:chOff x="4824290" y="5672812"/>
                <a:chExt cx="2491948" cy="1303907"/>
              </a:xfrm>
            </p:grpSpPr>
            <p:pic>
              <p:nvPicPr>
                <p:cNvPr id="39" name="图片 38">
                  <a:extLst>
                    <a:ext uri="{FF2B5EF4-FFF2-40B4-BE49-F238E27FC236}">
                      <a16:creationId xmlns:a16="http://schemas.microsoft.com/office/drawing/2014/main" id="{F5EBE0C6-DF9A-49B5-B060-07126A8ACED3}"/>
                    </a:ext>
                  </a:extLst>
                </p:cNvPr>
                <p:cNvPicPr>
                  <a:picLocks noChangeAspect="1"/>
                </p:cNvPicPr>
                <p:nvPr/>
              </p:nvPicPr>
              <p:blipFill rotWithShape="1">
                <a:blip r:embed="rId9"/>
                <a:srcRect l="49462" t="50537" r="538" b="-537"/>
                <a:stretch/>
              </p:blipFill>
              <p:spPr>
                <a:xfrm>
                  <a:off x="4824290" y="5755511"/>
                  <a:ext cx="1033463" cy="1047750"/>
                </a:xfrm>
                <a:prstGeom prst="rect">
                  <a:avLst/>
                </a:prstGeom>
              </p:spPr>
            </p:pic>
            <p:sp>
              <p:nvSpPr>
                <p:cNvPr id="40" name="矩形 39">
                  <a:extLst>
                    <a:ext uri="{FF2B5EF4-FFF2-40B4-BE49-F238E27FC236}">
                      <a16:creationId xmlns:a16="http://schemas.microsoft.com/office/drawing/2014/main" id="{F5CEEB01-4B4E-444C-B6BB-F2ECC1817ECF}"/>
                    </a:ext>
                  </a:extLst>
                </p:cNvPr>
                <p:cNvSpPr/>
                <p:nvPr/>
              </p:nvSpPr>
              <p:spPr>
                <a:xfrm>
                  <a:off x="5878597" y="5672812"/>
                  <a:ext cx="1437641" cy="1303907"/>
                </a:xfrm>
                <a:prstGeom prst="rect">
                  <a:avLst/>
                </a:prstGeom>
              </p:spPr>
              <p:txBody>
                <a:bodyPr wrap="none" anchor="ctr">
                  <a:spAutoFit/>
                </a:bodyPr>
                <a:lstStyle/>
                <a:p>
                  <a:pPr algn="ctr"/>
                  <a:r>
                    <a:rPr lang="zh-CN" altLang="en-US" sz="2000" dirty="0">
                      <a:solidFill>
                        <a:srgbClr val="FF0000"/>
                      </a:solidFill>
                      <a:latin typeface="+mn-ea"/>
                    </a:rPr>
                    <a:t>怒</a:t>
                  </a:r>
                </a:p>
              </p:txBody>
            </p:sp>
          </p:grpSp>
          <p:grpSp>
            <p:nvGrpSpPr>
              <p:cNvPr id="32" name="组合 6">
                <a:extLst>
                  <a:ext uri="{FF2B5EF4-FFF2-40B4-BE49-F238E27FC236}">
                    <a16:creationId xmlns:a16="http://schemas.microsoft.com/office/drawing/2014/main" id="{0A4D28CB-3036-4CCB-AFAE-2E9603EF88A5}"/>
                  </a:ext>
                </a:extLst>
              </p:cNvPr>
              <p:cNvGrpSpPr/>
              <p:nvPr/>
            </p:nvGrpSpPr>
            <p:grpSpPr>
              <a:xfrm>
                <a:off x="3276405" y="6744118"/>
                <a:ext cx="2471102" cy="1303907"/>
                <a:chOff x="6036209" y="5706043"/>
                <a:chExt cx="2471102" cy="1303907"/>
              </a:xfrm>
            </p:grpSpPr>
            <p:pic>
              <p:nvPicPr>
                <p:cNvPr id="37" name="图片 36">
                  <a:extLst>
                    <a:ext uri="{FF2B5EF4-FFF2-40B4-BE49-F238E27FC236}">
                      <a16:creationId xmlns:a16="http://schemas.microsoft.com/office/drawing/2014/main" id="{5DB91D76-074B-43C9-B96C-4B6D0058994E}"/>
                    </a:ext>
                  </a:extLst>
                </p:cNvPr>
                <p:cNvPicPr>
                  <a:picLocks noChangeAspect="1"/>
                </p:cNvPicPr>
                <p:nvPr/>
              </p:nvPicPr>
              <p:blipFill rotWithShape="1">
                <a:blip r:embed="rId9"/>
                <a:srcRect l="101" t="49171" r="49899" b="829"/>
                <a:stretch/>
              </p:blipFill>
              <p:spPr>
                <a:xfrm>
                  <a:off x="6036209" y="5755511"/>
                  <a:ext cx="1033463" cy="1047750"/>
                </a:xfrm>
                <a:prstGeom prst="rect">
                  <a:avLst/>
                </a:prstGeom>
              </p:spPr>
            </p:pic>
            <p:sp>
              <p:nvSpPr>
                <p:cNvPr id="38" name="矩形 37">
                  <a:extLst>
                    <a:ext uri="{FF2B5EF4-FFF2-40B4-BE49-F238E27FC236}">
                      <a16:creationId xmlns:a16="http://schemas.microsoft.com/office/drawing/2014/main" id="{A8FD7B06-A823-4EA8-B9CD-8BDF5AFCEFC4}"/>
                    </a:ext>
                  </a:extLst>
                </p:cNvPr>
                <p:cNvSpPr/>
                <p:nvPr/>
              </p:nvSpPr>
              <p:spPr>
                <a:xfrm>
                  <a:off x="7069671" y="5706043"/>
                  <a:ext cx="1437640" cy="1303907"/>
                </a:xfrm>
                <a:prstGeom prst="rect">
                  <a:avLst/>
                </a:prstGeom>
              </p:spPr>
              <p:txBody>
                <a:bodyPr wrap="none" anchor="ctr">
                  <a:spAutoFit/>
                </a:bodyPr>
                <a:lstStyle/>
                <a:p>
                  <a:pPr algn="ctr"/>
                  <a:r>
                    <a:rPr lang="zh-CN" altLang="en-US" sz="2000" dirty="0">
                      <a:solidFill>
                        <a:srgbClr val="FF0000"/>
                      </a:solidFill>
                      <a:latin typeface="+mn-ea"/>
                    </a:rPr>
                    <a:t>哀</a:t>
                  </a:r>
                </a:p>
              </p:txBody>
            </p:sp>
          </p:grpSp>
          <p:grpSp>
            <p:nvGrpSpPr>
              <p:cNvPr id="33" name="组合 7">
                <a:extLst>
                  <a:ext uri="{FF2B5EF4-FFF2-40B4-BE49-F238E27FC236}">
                    <a16:creationId xmlns:a16="http://schemas.microsoft.com/office/drawing/2014/main" id="{F957C4D3-84F4-4829-A7BB-D45C08458984}"/>
                  </a:ext>
                </a:extLst>
              </p:cNvPr>
              <p:cNvGrpSpPr/>
              <p:nvPr/>
            </p:nvGrpSpPr>
            <p:grpSpPr>
              <a:xfrm>
                <a:off x="3276405" y="8303516"/>
                <a:ext cx="2438195" cy="1303907"/>
                <a:chOff x="7248128" y="5699802"/>
                <a:chExt cx="2438195" cy="1303907"/>
              </a:xfrm>
            </p:grpSpPr>
            <p:pic>
              <p:nvPicPr>
                <p:cNvPr id="34" name="图片 33">
                  <a:extLst>
                    <a:ext uri="{FF2B5EF4-FFF2-40B4-BE49-F238E27FC236}">
                      <a16:creationId xmlns:a16="http://schemas.microsoft.com/office/drawing/2014/main" id="{50C31FEE-936C-477E-9085-59A6207DB806}"/>
                    </a:ext>
                  </a:extLst>
                </p:cNvPr>
                <p:cNvPicPr>
                  <a:picLocks noChangeAspect="1"/>
                </p:cNvPicPr>
                <p:nvPr/>
              </p:nvPicPr>
              <p:blipFill rotWithShape="1">
                <a:blip r:embed="rId9"/>
                <a:srcRect r="50000" b="50000"/>
                <a:stretch/>
              </p:blipFill>
              <p:spPr>
                <a:xfrm>
                  <a:off x="7248128" y="5755511"/>
                  <a:ext cx="1033463" cy="1047750"/>
                </a:xfrm>
                <a:prstGeom prst="rect">
                  <a:avLst/>
                </a:prstGeom>
              </p:spPr>
            </p:pic>
            <p:sp>
              <p:nvSpPr>
                <p:cNvPr id="36" name="矩形 35">
                  <a:extLst>
                    <a:ext uri="{FF2B5EF4-FFF2-40B4-BE49-F238E27FC236}">
                      <a16:creationId xmlns:a16="http://schemas.microsoft.com/office/drawing/2014/main" id="{323C3C66-C1E6-41EF-AA5E-6613725F0B6D}"/>
                    </a:ext>
                  </a:extLst>
                </p:cNvPr>
                <p:cNvSpPr/>
                <p:nvPr/>
              </p:nvSpPr>
              <p:spPr>
                <a:xfrm>
                  <a:off x="8248682" y="5699802"/>
                  <a:ext cx="1437641" cy="1303907"/>
                </a:xfrm>
                <a:prstGeom prst="rect">
                  <a:avLst/>
                </a:prstGeom>
              </p:spPr>
              <p:txBody>
                <a:bodyPr wrap="none" anchor="ctr">
                  <a:spAutoFit/>
                </a:bodyPr>
                <a:lstStyle/>
                <a:p>
                  <a:pPr algn="ctr"/>
                  <a:r>
                    <a:rPr lang="zh-CN" altLang="en-US" sz="2000" dirty="0">
                      <a:solidFill>
                        <a:srgbClr val="FF0000"/>
                      </a:solidFill>
                      <a:latin typeface="+mn-ea"/>
                    </a:rPr>
                    <a:t>乐</a:t>
                  </a:r>
                </a:p>
              </p:txBody>
            </p:sp>
          </p:grpSp>
        </p:grpSp>
      </p:grpSp>
      <p:sp>
        <p:nvSpPr>
          <p:cNvPr id="47" name="文本框 46">
            <a:extLst>
              <a:ext uri="{FF2B5EF4-FFF2-40B4-BE49-F238E27FC236}">
                <a16:creationId xmlns:a16="http://schemas.microsoft.com/office/drawing/2014/main" id="{0D3E5534-BBE6-47D0-850F-79B09D588D1A}"/>
              </a:ext>
            </a:extLst>
          </p:cNvPr>
          <p:cNvSpPr txBox="1"/>
          <p:nvPr/>
        </p:nvSpPr>
        <p:spPr>
          <a:xfrm>
            <a:off x="8515490" y="6016737"/>
            <a:ext cx="1569660" cy="369332"/>
          </a:xfrm>
          <a:prstGeom prst="rect">
            <a:avLst/>
          </a:prstGeom>
          <a:noFill/>
        </p:spPr>
        <p:txBody>
          <a:bodyPr wrap="none" rtlCol="0">
            <a:spAutoFit/>
          </a:bodyPr>
          <a:lstStyle/>
          <a:p>
            <a:r>
              <a:rPr kumimoji="1" lang="zh-CN" altLang="en-US" dirty="0">
                <a:latin typeface="Microsoft YaHei" charset="0"/>
                <a:ea typeface="Microsoft YaHei" charset="0"/>
                <a:cs typeface="Microsoft YaHei" charset="0"/>
              </a:rPr>
              <a:t>文本情感分类</a:t>
            </a:r>
          </a:p>
        </p:txBody>
      </p:sp>
      <p:sp>
        <p:nvSpPr>
          <p:cNvPr id="48" name="文本框 47">
            <a:extLst>
              <a:ext uri="{FF2B5EF4-FFF2-40B4-BE49-F238E27FC236}">
                <a16:creationId xmlns:a16="http://schemas.microsoft.com/office/drawing/2014/main" id="{2883CB6C-3C00-452E-83BE-9706432F2205}"/>
              </a:ext>
            </a:extLst>
          </p:cNvPr>
          <p:cNvSpPr txBox="1"/>
          <p:nvPr/>
        </p:nvSpPr>
        <p:spPr>
          <a:xfrm>
            <a:off x="1152510" y="3922904"/>
            <a:ext cx="1627369" cy="400110"/>
          </a:xfrm>
          <a:prstGeom prst="rect">
            <a:avLst/>
          </a:prstGeom>
          <a:noFill/>
        </p:spPr>
        <p:txBody>
          <a:bodyPr wrap="none" rtlCol="0">
            <a:spAutoFit/>
          </a:bodyPr>
          <a:lstStyle/>
          <a:p>
            <a:pPr marL="342900" indent="-342900">
              <a:buFont typeface="Wingdings" panose="05000000000000000000" pitchFamily="2" charset="2"/>
              <a:buChar char="Ø"/>
            </a:pP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分类</a:t>
            </a:r>
            <a:r>
              <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识别</a:t>
            </a:r>
          </a:p>
        </p:txBody>
      </p:sp>
    </p:spTree>
    <p:extLst>
      <p:ext uri="{BB962C8B-B14F-4D97-AF65-F5344CB8AC3E}">
        <p14:creationId xmlns:p14="http://schemas.microsoft.com/office/powerpoint/2010/main" val="1522244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数据分析</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机器学习</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大数据关键技术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31</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文本框 47">
            <a:extLst>
              <a:ext uri="{FF2B5EF4-FFF2-40B4-BE49-F238E27FC236}">
                <a16:creationId xmlns:a16="http://schemas.microsoft.com/office/drawing/2014/main" id="{2883CB6C-3C00-452E-83BE-9706432F2205}"/>
              </a:ext>
            </a:extLst>
          </p:cNvPr>
          <p:cNvSpPr txBox="1"/>
          <p:nvPr/>
        </p:nvSpPr>
        <p:spPr>
          <a:xfrm>
            <a:off x="1027980" y="4187070"/>
            <a:ext cx="1627369" cy="400110"/>
          </a:xfrm>
          <a:prstGeom prst="rect">
            <a:avLst/>
          </a:prstGeom>
          <a:noFill/>
        </p:spPr>
        <p:txBody>
          <a:bodyPr wrap="none" rtlCol="0">
            <a:spAutoFit/>
          </a:bodyPr>
          <a:lstStyle/>
          <a:p>
            <a:pPr marL="342900" indent="-342900">
              <a:buFont typeface="Wingdings" panose="05000000000000000000" pitchFamily="2" charset="2"/>
              <a:buChar char="Ø"/>
            </a:pP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预测</a:t>
            </a:r>
            <a:r>
              <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决策</a:t>
            </a:r>
          </a:p>
        </p:txBody>
      </p:sp>
      <p:sp>
        <p:nvSpPr>
          <p:cNvPr id="35" name="文本框 34">
            <a:extLst>
              <a:ext uri="{FF2B5EF4-FFF2-40B4-BE49-F238E27FC236}">
                <a16:creationId xmlns:a16="http://schemas.microsoft.com/office/drawing/2014/main" id="{451E8094-3685-431C-9414-FC11FDA8AA01}"/>
              </a:ext>
            </a:extLst>
          </p:cNvPr>
          <p:cNvSpPr txBox="1"/>
          <p:nvPr/>
        </p:nvSpPr>
        <p:spPr>
          <a:xfrm>
            <a:off x="1027980" y="1755031"/>
            <a:ext cx="2140330" cy="400110"/>
          </a:xfrm>
          <a:prstGeom prst="rect">
            <a:avLst/>
          </a:prstGeom>
          <a:noFill/>
        </p:spPr>
        <p:txBody>
          <a:bodyPr wrap="none" rtlCol="0">
            <a:spAutoFit/>
          </a:bodyPr>
          <a:lstStyle/>
          <a:p>
            <a:pPr marL="342900" indent="-342900">
              <a:buFont typeface="Wingdings" panose="05000000000000000000" pitchFamily="2" charset="2"/>
              <a:buChar char="Ø"/>
            </a:pP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聚类</a:t>
            </a:r>
            <a:r>
              <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特征提取</a:t>
            </a:r>
          </a:p>
        </p:txBody>
      </p:sp>
      <p:pic>
        <p:nvPicPr>
          <p:cNvPr id="49" name="图片 48">
            <a:extLst>
              <a:ext uri="{FF2B5EF4-FFF2-40B4-BE49-F238E27FC236}">
                <a16:creationId xmlns:a16="http://schemas.microsoft.com/office/drawing/2014/main" id="{77CF0A3E-04AA-42A7-BC92-7FA696D26E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8145" y="2253731"/>
            <a:ext cx="1959971" cy="1662055"/>
          </a:xfrm>
          <a:prstGeom prst="rect">
            <a:avLst/>
          </a:prstGeom>
        </p:spPr>
      </p:pic>
      <p:sp>
        <p:nvSpPr>
          <p:cNvPr id="50" name="文本框 49">
            <a:extLst>
              <a:ext uri="{FF2B5EF4-FFF2-40B4-BE49-F238E27FC236}">
                <a16:creationId xmlns:a16="http://schemas.microsoft.com/office/drawing/2014/main" id="{0667E0C5-14D3-434A-8F99-3EC58CF070F9}"/>
              </a:ext>
            </a:extLst>
          </p:cNvPr>
          <p:cNvSpPr txBox="1"/>
          <p:nvPr/>
        </p:nvSpPr>
        <p:spPr>
          <a:xfrm>
            <a:off x="4117410" y="2350021"/>
            <a:ext cx="931897" cy="1477328"/>
          </a:xfrm>
          <a:prstGeom prst="rect">
            <a:avLst/>
          </a:prstGeom>
          <a:noFill/>
        </p:spPr>
        <p:txBody>
          <a:bodyPr wrap="square" rtlCol="0">
            <a:spAutoFit/>
          </a:bodyPr>
          <a:lstStyle/>
          <a:p>
            <a:pPr algn="ctr"/>
            <a:r>
              <a:rPr kumimoji="1" lang="zh-CN" altLang="en-US" dirty="0">
                <a:latin typeface="Microsoft YaHei" charset="0"/>
                <a:ea typeface="Microsoft YaHei" charset="0"/>
                <a:cs typeface="Microsoft YaHei" charset="0"/>
              </a:rPr>
              <a:t>分析客户群特征实现广告精准投放</a:t>
            </a:r>
          </a:p>
        </p:txBody>
      </p:sp>
      <p:pic>
        <p:nvPicPr>
          <p:cNvPr id="51" name="图片 50">
            <a:extLst>
              <a:ext uri="{FF2B5EF4-FFF2-40B4-BE49-F238E27FC236}">
                <a16:creationId xmlns:a16="http://schemas.microsoft.com/office/drawing/2014/main" id="{BE612FC5-C24C-48E1-9A8D-3682BBFA71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1199" y="2253731"/>
            <a:ext cx="2780151" cy="1631287"/>
          </a:xfrm>
          <a:prstGeom prst="rect">
            <a:avLst/>
          </a:prstGeom>
        </p:spPr>
      </p:pic>
      <p:sp>
        <p:nvSpPr>
          <p:cNvPr id="52" name="文本框 51">
            <a:extLst>
              <a:ext uri="{FF2B5EF4-FFF2-40B4-BE49-F238E27FC236}">
                <a16:creationId xmlns:a16="http://schemas.microsoft.com/office/drawing/2014/main" id="{EA0B690E-D040-426D-8494-37B9B328F406}"/>
              </a:ext>
            </a:extLst>
          </p:cNvPr>
          <p:cNvSpPr txBox="1"/>
          <p:nvPr/>
        </p:nvSpPr>
        <p:spPr>
          <a:xfrm>
            <a:off x="9506462" y="2218044"/>
            <a:ext cx="587393" cy="1754326"/>
          </a:xfrm>
          <a:prstGeom prst="rect">
            <a:avLst/>
          </a:prstGeom>
          <a:noFill/>
        </p:spPr>
        <p:txBody>
          <a:bodyPr wrap="square" rtlCol="0">
            <a:spAutoFit/>
          </a:bodyPr>
          <a:lstStyle/>
          <a:p>
            <a:r>
              <a:rPr kumimoji="1" lang="zh-CN" altLang="en-US" dirty="0">
                <a:latin typeface="Microsoft YaHei" charset="0"/>
                <a:ea typeface="Microsoft YaHei" charset="0"/>
                <a:cs typeface="Microsoft YaHei" charset="0"/>
              </a:rPr>
              <a:t>提取文档主题</a:t>
            </a:r>
          </a:p>
        </p:txBody>
      </p:sp>
      <p:pic>
        <p:nvPicPr>
          <p:cNvPr id="53" name="图片 52">
            <a:extLst>
              <a:ext uri="{FF2B5EF4-FFF2-40B4-BE49-F238E27FC236}">
                <a16:creationId xmlns:a16="http://schemas.microsoft.com/office/drawing/2014/main" id="{7900B759-C09A-48C1-81DC-AD7207C0C9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2250" y="4740229"/>
            <a:ext cx="3194845" cy="1788781"/>
          </a:xfrm>
          <a:prstGeom prst="rect">
            <a:avLst/>
          </a:prstGeom>
        </p:spPr>
      </p:pic>
      <p:sp>
        <p:nvSpPr>
          <p:cNvPr id="54" name="文本框 53">
            <a:extLst>
              <a:ext uri="{FF2B5EF4-FFF2-40B4-BE49-F238E27FC236}">
                <a16:creationId xmlns:a16="http://schemas.microsoft.com/office/drawing/2014/main" id="{1868B8D8-0E6E-4D1D-9610-3E9D0AB73DBD}"/>
              </a:ext>
            </a:extLst>
          </p:cNvPr>
          <p:cNvSpPr txBox="1"/>
          <p:nvPr/>
        </p:nvSpPr>
        <p:spPr>
          <a:xfrm>
            <a:off x="4687095" y="5034454"/>
            <a:ext cx="992535" cy="1200329"/>
          </a:xfrm>
          <a:prstGeom prst="rect">
            <a:avLst/>
          </a:prstGeom>
          <a:noFill/>
        </p:spPr>
        <p:txBody>
          <a:bodyPr wrap="square" rtlCol="0">
            <a:spAutoFit/>
          </a:bodyPr>
          <a:lstStyle/>
          <a:p>
            <a:r>
              <a:rPr kumimoji="1" lang="en-US" altLang="zh-CN" dirty="0">
                <a:latin typeface="Microsoft YaHei" charset="0"/>
                <a:ea typeface="Microsoft YaHei" charset="0"/>
                <a:cs typeface="Microsoft YaHei" charset="0"/>
              </a:rPr>
              <a:t>Alpha</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Go</a:t>
            </a:r>
            <a:r>
              <a:rPr kumimoji="1" lang="zh-CN" altLang="en-US" dirty="0">
                <a:latin typeface="Microsoft YaHei" charset="0"/>
                <a:ea typeface="Microsoft YaHei" charset="0"/>
                <a:cs typeface="Microsoft YaHei" charset="0"/>
              </a:rPr>
              <a:t>战胜围棋世界冠军</a:t>
            </a:r>
          </a:p>
        </p:txBody>
      </p:sp>
      <p:pic>
        <p:nvPicPr>
          <p:cNvPr id="55" name="图片 54">
            <a:extLst>
              <a:ext uri="{FF2B5EF4-FFF2-40B4-BE49-F238E27FC236}">
                <a16:creationId xmlns:a16="http://schemas.microsoft.com/office/drawing/2014/main" id="{AB0BA74A-6E85-4FFB-92A3-BCBF4E08AE0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692" y="4391132"/>
            <a:ext cx="2780151" cy="2212091"/>
          </a:xfrm>
          <a:prstGeom prst="rect">
            <a:avLst/>
          </a:prstGeom>
        </p:spPr>
      </p:pic>
      <p:sp>
        <p:nvSpPr>
          <p:cNvPr id="56" name="文本框 55">
            <a:extLst>
              <a:ext uri="{FF2B5EF4-FFF2-40B4-BE49-F238E27FC236}">
                <a16:creationId xmlns:a16="http://schemas.microsoft.com/office/drawing/2014/main" id="{3AFC8821-C8CA-4E11-A8D0-8384C1C128D8}"/>
              </a:ext>
            </a:extLst>
          </p:cNvPr>
          <p:cNvSpPr txBox="1"/>
          <p:nvPr/>
        </p:nvSpPr>
        <p:spPr>
          <a:xfrm>
            <a:off x="9339843" y="5034453"/>
            <a:ext cx="910147" cy="1200329"/>
          </a:xfrm>
          <a:prstGeom prst="rect">
            <a:avLst/>
          </a:prstGeom>
          <a:noFill/>
        </p:spPr>
        <p:txBody>
          <a:bodyPr wrap="square" rtlCol="0">
            <a:spAutoFit/>
          </a:bodyPr>
          <a:lstStyle/>
          <a:p>
            <a:r>
              <a:rPr kumimoji="1" lang="zh-CN" altLang="en-US" dirty="0">
                <a:latin typeface="Microsoft YaHei" charset="0"/>
                <a:ea typeface="Microsoft YaHei" charset="0"/>
                <a:cs typeface="Microsoft YaHei" charset="0"/>
              </a:rPr>
              <a:t>阿里云 </a:t>
            </a:r>
            <a:r>
              <a:rPr kumimoji="1" lang="en-US" altLang="zh-CN" dirty="0">
                <a:latin typeface="Microsoft YaHei" charset="0"/>
                <a:ea typeface="Microsoft YaHei" charset="0"/>
                <a:cs typeface="Microsoft YaHei" charset="0"/>
              </a:rPr>
              <a:t>[</a:t>
            </a:r>
            <a:r>
              <a:rPr kumimoji="1" lang="zh-CN" altLang="en-US" dirty="0">
                <a:latin typeface="Microsoft YaHei" charset="0"/>
                <a:ea typeface="Microsoft YaHei" charset="0"/>
                <a:cs typeface="Microsoft YaHei" charset="0"/>
              </a:rPr>
              <a:t>小</a:t>
            </a:r>
            <a:r>
              <a:rPr kumimoji="1" lang="en-US" altLang="zh-CN" dirty="0">
                <a:latin typeface="Microsoft YaHei" charset="0"/>
                <a:ea typeface="Microsoft YaHei" charset="0"/>
                <a:cs typeface="Microsoft YaHei" charset="0"/>
              </a:rPr>
              <a:t>Ai]</a:t>
            </a:r>
            <a:r>
              <a:rPr kumimoji="1" lang="zh-CN" altLang="en-US" dirty="0">
                <a:latin typeface="Microsoft YaHei" charset="0"/>
                <a:ea typeface="Microsoft YaHei" charset="0"/>
                <a:cs typeface="Microsoft YaHei" charset="0"/>
              </a:rPr>
              <a:t> 歌王预测</a:t>
            </a:r>
          </a:p>
        </p:txBody>
      </p:sp>
    </p:spTree>
    <p:extLst>
      <p:ext uri="{BB962C8B-B14F-4D97-AF65-F5344CB8AC3E}">
        <p14:creationId xmlns:p14="http://schemas.microsoft.com/office/powerpoint/2010/main" val="256140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083586" y="580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数据分析</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机器学习</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大数据关键技术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32</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8" name="图片 17">
            <a:extLst>
              <a:ext uri="{FF2B5EF4-FFF2-40B4-BE49-F238E27FC236}">
                <a16:creationId xmlns:a16="http://schemas.microsoft.com/office/drawing/2014/main" id="{4302942C-68CF-4693-8B35-C5645A317031}"/>
              </a:ext>
            </a:extLst>
          </p:cNvPr>
          <p:cNvPicPr>
            <a:picLocks noChangeAspect="1"/>
          </p:cNvPicPr>
          <p:nvPr/>
        </p:nvPicPr>
        <p:blipFill rotWithShape="1">
          <a:blip r:embed="rId3">
            <a:extLst>
              <a:ext uri="{28A0092B-C50C-407E-A947-70E740481C1C}">
                <a14:useLocalDpi xmlns:a14="http://schemas.microsoft.com/office/drawing/2010/main" val="0"/>
              </a:ext>
            </a:extLst>
          </a:blip>
          <a:srcRect l="37268" t="33265" r="39505" b="22038"/>
          <a:stretch/>
        </p:blipFill>
        <p:spPr>
          <a:xfrm>
            <a:off x="2499738" y="2550556"/>
            <a:ext cx="1938528" cy="2145792"/>
          </a:xfrm>
          <a:prstGeom prst="rect">
            <a:avLst/>
          </a:prstGeom>
        </p:spPr>
      </p:pic>
      <p:sp>
        <p:nvSpPr>
          <p:cNvPr id="19" name="椭圆 21">
            <a:extLst>
              <a:ext uri="{FF2B5EF4-FFF2-40B4-BE49-F238E27FC236}">
                <a16:creationId xmlns:a16="http://schemas.microsoft.com/office/drawing/2014/main" id="{154088BE-C229-40B3-98B7-C3937EAE0443}"/>
              </a:ext>
            </a:extLst>
          </p:cNvPr>
          <p:cNvSpPr>
            <a:spLocks noChangeArrowheads="1"/>
          </p:cNvSpPr>
          <p:nvPr/>
        </p:nvSpPr>
        <p:spPr bwMode="auto">
          <a:xfrm>
            <a:off x="5851289" y="2809724"/>
            <a:ext cx="1223962" cy="1223963"/>
          </a:xfrm>
          <a:prstGeom prst="ellipse">
            <a:avLst/>
          </a:prstGeom>
          <a:solidFill>
            <a:srgbClr val="00B0F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lnSpc>
                <a:spcPct val="150000"/>
              </a:lnSpc>
            </a:pPr>
            <a:r>
              <a:rPr lang="zh-CN" altLang="en-US" sz="1600" b="1" dirty="0">
                <a:solidFill>
                  <a:srgbClr val="FFFFFF"/>
                </a:solidFill>
                <a:latin typeface="微软雅黑" charset="0"/>
                <a:ea typeface="微软雅黑" charset="0"/>
                <a:sym typeface="微软雅黑" charset="0"/>
              </a:rPr>
              <a:t>无监督学习</a:t>
            </a:r>
          </a:p>
        </p:txBody>
      </p:sp>
      <p:sp>
        <p:nvSpPr>
          <p:cNvPr id="20" name="椭圆 23">
            <a:extLst>
              <a:ext uri="{FF2B5EF4-FFF2-40B4-BE49-F238E27FC236}">
                <a16:creationId xmlns:a16="http://schemas.microsoft.com/office/drawing/2014/main" id="{B531D349-B093-4E49-A37B-76B03067C5A1}"/>
              </a:ext>
            </a:extLst>
          </p:cNvPr>
          <p:cNvSpPr>
            <a:spLocks noChangeArrowheads="1"/>
          </p:cNvSpPr>
          <p:nvPr/>
        </p:nvSpPr>
        <p:spPr bwMode="auto">
          <a:xfrm>
            <a:off x="4168619" y="5383610"/>
            <a:ext cx="1223962" cy="1223962"/>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lnSpc>
                <a:spcPct val="150000"/>
              </a:lnSpc>
            </a:pPr>
            <a:r>
              <a:rPr lang="zh-CN" altLang="en-US" b="1" dirty="0">
                <a:solidFill>
                  <a:srgbClr val="FFFFFF"/>
                </a:solidFill>
                <a:latin typeface="微软雅黑" charset="0"/>
                <a:ea typeface="微软雅黑" charset="0"/>
                <a:sym typeface="微软雅黑" charset="0"/>
              </a:rPr>
              <a:t>强化学习</a:t>
            </a:r>
          </a:p>
        </p:txBody>
      </p:sp>
      <p:sp>
        <p:nvSpPr>
          <p:cNvPr id="21" name="椭圆 25">
            <a:extLst>
              <a:ext uri="{FF2B5EF4-FFF2-40B4-BE49-F238E27FC236}">
                <a16:creationId xmlns:a16="http://schemas.microsoft.com/office/drawing/2014/main" id="{E878C488-BB4D-4D19-85B5-9DFD9F0EC9B4}"/>
              </a:ext>
            </a:extLst>
          </p:cNvPr>
          <p:cNvSpPr>
            <a:spLocks noChangeArrowheads="1"/>
          </p:cNvSpPr>
          <p:nvPr/>
        </p:nvSpPr>
        <p:spPr bwMode="auto">
          <a:xfrm>
            <a:off x="5851290" y="4306771"/>
            <a:ext cx="1223963" cy="1223963"/>
          </a:xfrm>
          <a:prstGeom prst="ellipse">
            <a:avLst/>
          </a:prstGeom>
          <a:solidFill>
            <a:srgbClr val="92D05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lnSpc>
                <a:spcPct val="150000"/>
              </a:lnSpc>
            </a:pPr>
            <a:r>
              <a:rPr lang="zh-CN" altLang="en-US" sz="1600" b="1" dirty="0">
                <a:solidFill>
                  <a:srgbClr val="FFFFFF"/>
                </a:solidFill>
                <a:latin typeface="微软雅黑" charset="0"/>
                <a:ea typeface="微软雅黑" charset="0"/>
                <a:sym typeface="微软雅黑" charset="0"/>
              </a:rPr>
              <a:t>半监督学习</a:t>
            </a:r>
          </a:p>
        </p:txBody>
      </p:sp>
      <p:sp>
        <p:nvSpPr>
          <p:cNvPr id="22" name="椭圆 26">
            <a:extLst>
              <a:ext uri="{FF2B5EF4-FFF2-40B4-BE49-F238E27FC236}">
                <a16:creationId xmlns:a16="http://schemas.microsoft.com/office/drawing/2014/main" id="{C62E9BE4-B517-4F94-8029-0454E82E7E58}"/>
              </a:ext>
            </a:extLst>
          </p:cNvPr>
          <p:cNvSpPr>
            <a:spLocks noChangeArrowheads="1"/>
          </p:cNvSpPr>
          <p:nvPr/>
        </p:nvSpPr>
        <p:spPr bwMode="auto">
          <a:xfrm>
            <a:off x="5182318" y="1518703"/>
            <a:ext cx="1223963" cy="1223963"/>
          </a:xfrm>
          <a:prstGeom prst="ellipse">
            <a:avLst/>
          </a:prstGeom>
          <a:solidFill>
            <a:srgbClr val="FC9204"/>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lnSpc>
                <a:spcPct val="150000"/>
              </a:lnSpc>
            </a:pPr>
            <a:r>
              <a:rPr lang="zh-CN" altLang="en-US" b="1" dirty="0">
                <a:solidFill>
                  <a:srgbClr val="FFFFFF"/>
                </a:solidFill>
                <a:latin typeface="微软雅黑" charset="0"/>
                <a:ea typeface="微软雅黑" charset="0"/>
                <a:sym typeface="微软雅黑" charset="0"/>
              </a:rPr>
              <a:t>监督学习</a:t>
            </a:r>
          </a:p>
        </p:txBody>
      </p:sp>
      <p:sp>
        <p:nvSpPr>
          <p:cNvPr id="23" name="直接连接符 29">
            <a:extLst>
              <a:ext uri="{FF2B5EF4-FFF2-40B4-BE49-F238E27FC236}">
                <a16:creationId xmlns:a16="http://schemas.microsoft.com/office/drawing/2014/main" id="{CB3D3FD3-61E7-431C-B810-0EDD7B2F9770}"/>
              </a:ext>
            </a:extLst>
          </p:cNvPr>
          <p:cNvSpPr>
            <a:spLocks noChangeShapeType="1"/>
          </p:cNvSpPr>
          <p:nvPr/>
        </p:nvSpPr>
        <p:spPr bwMode="auto">
          <a:xfrm flipV="1">
            <a:off x="4312493" y="2453740"/>
            <a:ext cx="858713" cy="616564"/>
          </a:xfrm>
          <a:prstGeom prst="line">
            <a:avLst/>
          </a:prstGeom>
          <a:noFill/>
          <a:ln w="28575" cap="flat" cmpd="sng">
            <a:solidFill>
              <a:srgbClr val="F7964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en-US"/>
          </a:p>
        </p:txBody>
      </p:sp>
      <p:sp>
        <p:nvSpPr>
          <p:cNvPr id="24" name="直接连接符 35">
            <a:extLst>
              <a:ext uri="{FF2B5EF4-FFF2-40B4-BE49-F238E27FC236}">
                <a16:creationId xmlns:a16="http://schemas.microsoft.com/office/drawing/2014/main" id="{9613B676-1001-4D66-8961-D704D43F1546}"/>
              </a:ext>
            </a:extLst>
          </p:cNvPr>
          <p:cNvSpPr>
            <a:spLocks noChangeShapeType="1"/>
          </p:cNvSpPr>
          <p:nvPr/>
        </p:nvSpPr>
        <p:spPr bwMode="auto">
          <a:xfrm flipV="1">
            <a:off x="4312493" y="3528861"/>
            <a:ext cx="1456246" cy="101605"/>
          </a:xfrm>
          <a:prstGeom prst="line">
            <a:avLst/>
          </a:prstGeom>
          <a:noFill/>
          <a:ln w="28575" cap="flat" cmpd="sng">
            <a:solidFill>
              <a:srgbClr val="F7964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en-US"/>
          </a:p>
        </p:txBody>
      </p:sp>
      <p:sp>
        <p:nvSpPr>
          <p:cNvPr id="25" name="直接连接符 36">
            <a:extLst>
              <a:ext uri="{FF2B5EF4-FFF2-40B4-BE49-F238E27FC236}">
                <a16:creationId xmlns:a16="http://schemas.microsoft.com/office/drawing/2014/main" id="{9C34B602-770C-45CB-BF83-D677BA4A60A0}"/>
              </a:ext>
            </a:extLst>
          </p:cNvPr>
          <p:cNvSpPr>
            <a:spLocks noChangeShapeType="1"/>
          </p:cNvSpPr>
          <p:nvPr/>
        </p:nvSpPr>
        <p:spPr bwMode="auto">
          <a:xfrm>
            <a:off x="4111456" y="4518261"/>
            <a:ext cx="585088" cy="633687"/>
          </a:xfrm>
          <a:prstGeom prst="line">
            <a:avLst/>
          </a:prstGeom>
          <a:noFill/>
          <a:ln w="28575" cap="flat" cmpd="sng">
            <a:solidFill>
              <a:srgbClr val="F7964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en-US"/>
          </a:p>
        </p:txBody>
      </p:sp>
      <p:sp>
        <p:nvSpPr>
          <p:cNvPr id="26" name="直接连接符 37">
            <a:extLst>
              <a:ext uri="{FF2B5EF4-FFF2-40B4-BE49-F238E27FC236}">
                <a16:creationId xmlns:a16="http://schemas.microsoft.com/office/drawing/2014/main" id="{013125B3-F2FE-4FC7-B699-82EC68E4A2EB}"/>
              </a:ext>
            </a:extLst>
          </p:cNvPr>
          <p:cNvSpPr>
            <a:spLocks noChangeShapeType="1"/>
          </p:cNvSpPr>
          <p:nvPr/>
        </p:nvSpPr>
        <p:spPr bwMode="auto">
          <a:xfrm>
            <a:off x="4312493" y="4086067"/>
            <a:ext cx="1538796" cy="559600"/>
          </a:xfrm>
          <a:prstGeom prst="line">
            <a:avLst/>
          </a:prstGeom>
          <a:noFill/>
          <a:ln w="28575" cap="flat" cmpd="sng">
            <a:solidFill>
              <a:srgbClr val="F7964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en-US"/>
          </a:p>
        </p:txBody>
      </p:sp>
      <p:sp>
        <p:nvSpPr>
          <p:cNvPr id="27" name="文本框 26">
            <a:extLst>
              <a:ext uri="{FF2B5EF4-FFF2-40B4-BE49-F238E27FC236}">
                <a16:creationId xmlns:a16="http://schemas.microsoft.com/office/drawing/2014/main" id="{212B4DA6-8646-4EB2-AF8C-326A5DE27B8D}"/>
              </a:ext>
            </a:extLst>
          </p:cNvPr>
          <p:cNvSpPr txBox="1"/>
          <p:nvPr/>
        </p:nvSpPr>
        <p:spPr>
          <a:xfrm>
            <a:off x="6529857" y="1699340"/>
            <a:ext cx="2958862" cy="787523"/>
          </a:xfrm>
          <a:prstGeom prst="rect">
            <a:avLst/>
          </a:prstGeom>
          <a:noFill/>
        </p:spPr>
        <p:txBody>
          <a:bodyPr wrap="square" rtlCol="0">
            <a:spAutoFit/>
          </a:bodyPr>
          <a:lstStyle/>
          <a:p>
            <a:pPr>
              <a:lnSpc>
                <a:spcPct val="150000"/>
              </a:lnSpc>
            </a:pPr>
            <a:r>
              <a:rPr kumimoji="1" lang="zh-CN" altLang="en-US" sz="1600" dirty="0">
                <a:latin typeface="Microsoft YaHei" charset="0"/>
                <a:ea typeface="Microsoft YaHei" charset="0"/>
                <a:cs typeface="Microsoft YaHei" charset="0"/>
              </a:rPr>
              <a:t>提供</a:t>
            </a:r>
            <a:r>
              <a:rPr kumimoji="1" lang="zh-CN" altLang="en-US" sz="1600" dirty="0">
                <a:solidFill>
                  <a:srgbClr val="FF0000"/>
                </a:solidFill>
                <a:latin typeface="Microsoft YaHei" charset="0"/>
                <a:ea typeface="Microsoft YaHei" charset="0"/>
                <a:cs typeface="Microsoft YaHei" charset="0"/>
              </a:rPr>
              <a:t>带标签的数据</a:t>
            </a:r>
            <a:r>
              <a:rPr kumimoji="1" lang="zh-CN" altLang="en-US" sz="1600" dirty="0">
                <a:latin typeface="Microsoft YaHei" charset="0"/>
                <a:ea typeface="Microsoft YaHei" charset="0"/>
                <a:cs typeface="Microsoft YaHei" charset="0"/>
              </a:rPr>
              <a:t>，目标是学习输入和标签之间的映射关系</a:t>
            </a:r>
          </a:p>
        </p:txBody>
      </p:sp>
      <p:sp>
        <p:nvSpPr>
          <p:cNvPr id="28" name="文本框 27">
            <a:extLst>
              <a:ext uri="{FF2B5EF4-FFF2-40B4-BE49-F238E27FC236}">
                <a16:creationId xmlns:a16="http://schemas.microsoft.com/office/drawing/2014/main" id="{CD7187A2-A320-4679-B4B8-E51370047070}"/>
              </a:ext>
            </a:extLst>
          </p:cNvPr>
          <p:cNvSpPr txBox="1"/>
          <p:nvPr/>
        </p:nvSpPr>
        <p:spPr>
          <a:xfrm>
            <a:off x="7157801" y="3100027"/>
            <a:ext cx="2524359" cy="787523"/>
          </a:xfrm>
          <a:prstGeom prst="rect">
            <a:avLst/>
          </a:prstGeom>
          <a:noFill/>
        </p:spPr>
        <p:txBody>
          <a:bodyPr wrap="square" rtlCol="0">
            <a:spAutoFit/>
          </a:bodyPr>
          <a:lstStyle/>
          <a:p>
            <a:pPr>
              <a:lnSpc>
                <a:spcPct val="150000"/>
              </a:lnSpc>
            </a:pPr>
            <a:r>
              <a:rPr kumimoji="1" lang="zh-CN" altLang="en-US" sz="1600" dirty="0">
                <a:solidFill>
                  <a:srgbClr val="FF0000"/>
                </a:solidFill>
                <a:latin typeface="Microsoft YaHei" charset="0"/>
                <a:ea typeface="Microsoft YaHei" charset="0"/>
                <a:cs typeface="Microsoft YaHei" charset="0"/>
              </a:rPr>
              <a:t>数据未带标签</a:t>
            </a:r>
            <a:r>
              <a:rPr kumimoji="1" lang="zh-CN" altLang="en-US" sz="1600" dirty="0">
                <a:latin typeface="Microsoft YaHei" charset="0"/>
                <a:ea typeface="Microsoft YaHei" charset="0"/>
                <a:cs typeface="Microsoft YaHei" charset="0"/>
              </a:rPr>
              <a:t>，需要自主发现数据之间的关系</a:t>
            </a:r>
          </a:p>
        </p:txBody>
      </p:sp>
      <p:sp>
        <p:nvSpPr>
          <p:cNvPr id="29" name="文本框 28">
            <a:extLst>
              <a:ext uri="{FF2B5EF4-FFF2-40B4-BE49-F238E27FC236}">
                <a16:creationId xmlns:a16="http://schemas.microsoft.com/office/drawing/2014/main" id="{D0CAE1E8-CF18-4F28-B5AB-C5E1FAD40F2D}"/>
              </a:ext>
            </a:extLst>
          </p:cNvPr>
          <p:cNvSpPr txBox="1"/>
          <p:nvPr/>
        </p:nvSpPr>
        <p:spPr>
          <a:xfrm>
            <a:off x="7075251" y="4577538"/>
            <a:ext cx="2958862" cy="787523"/>
          </a:xfrm>
          <a:prstGeom prst="rect">
            <a:avLst/>
          </a:prstGeom>
          <a:noFill/>
        </p:spPr>
        <p:txBody>
          <a:bodyPr wrap="square" rtlCol="0">
            <a:spAutoFit/>
          </a:bodyPr>
          <a:lstStyle/>
          <a:p>
            <a:pPr>
              <a:lnSpc>
                <a:spcPct val="150000"/>
              </a:lnSpc>
            </a:pPr>
            <a:r>
              <a:rPr kumimoji="1" lang="zh-CN" altLang="en-US" sz="1600" dirty="0">
                <a:latin typeface="Microsoft YaHei" charset="0"/>
                <a:ea typeface="Microsoft YaHei" charset="0"/>
                <a:cs typeface="Microsoft YaHei" charset="0"/>
              </a:rPr>
              <a:t>利用</a:t>
            </a:r>
            <a:r>
              <a:rPr kumimoji="1" lang="zh-CN" altLang="en-US" sz="1600" dirty="0">
                <a:solidFill>
                  <a:srgbClr val="FF0000"/>
                </a:solidFill>
                <a:latin typeface="Microsoft YaHei" charset="0"/>
                <a:ea typeface="Microsoft YaHei" charset="0"/>
                <a:cs typeface="Microsoft YaHei" charset="0"/>
              </a:rPr>
              <a:t>大量未带标签</a:t>
            </a:r>
            <a:r>
              <a:rPr kumimoji="1" lang="zh-CN" altLang="en-US" sz="1600" dirty="0">
                <a:latin typeface="Microsoft YaHei" charset="0"/>
                <a:ea typeface="Microsoft YaHei" charset="0"/>
                <a:cs typeface="Microsoft YaHei" charset="0"/>
              </a:rPr>
              <a:t>的数据和</a:t>
            </a:r>
            <a:r>
              <a:rPr kumimoji="1" lang="zh-CN" altLang="en-US" sz="1600" dirty="0">
                <a:solidFill>
                  <a:srgbClr val="FF0000"/>
                </a:solidFill>
                <a:latin typeface="Microsoft YaHei" charset="0"/>
                <a:ea typeface="Microsoft YaHei" charset="0"/>
                <a:cs typeface="Microsoft YaHei" charset="0"/>
              </a:rPr>
              <a:t>少数带标签</a:t>
            </a:r>
            <a:r>
              <a:rPr kumimoji="1" lang="zh-CN" altLang="en-US" sz="1600" dirty="0">
                <a:latin typeface="Microsoft YaHei" charset="0"/>
                <a:ea typeface="Microsoft YaHei" charset="0"/>
                <a:cs typeface="Microsoft YaHei" charset="0"/>
              </a:rPr>
              <a:t>数据学习数据规律</a:t>
            </a:r>
          </a:p>
        </p:txBody>
      </p:sp>
      <p:sp>
        <p:nvSpPr>
          <p:cNvPr id="30" name="文本框 29">
            <a:extLst>
              <a:ext uri="{FF2B5EF4-FFF2-40B4-BE49-F238E27FC236}">
                <a16:creationId xmlns:a16="http://schemas.microsoft.com/office/drawing/2014/main" id="{5B1DC259-05A5-4EB1-ACBA-CA6B281824A1}"/>
              </a:ext>
            </a:extLst>
          </p:cNvPr>
          <p:cNvSpPr txBox="1"/>
          <p:nvPr/>
        </p:nvSpPr>
        <p:spPr>
          <a:xfrm>
            <a:off x="5429158" y="5751438"/>
            <a:ext cx="3199515" cy="787523"/>
          </a:xfrm>
          <a:prstGeom prst="rect">
            <a:avLst/>
          </a:prstGeom>
          <a:noFill/>
        </p:spPr>
        <p:txBody>
          <a:bodyPr wrap="square" rtlCol="0">
            <a:spAutoFit/>
          </a:bodyPr>
          <a:lstStyle/>
          <a:p>
            <a:pPr>
              <a:lnSpc>
                <a:spcPct val="150000"/>
              </a:lnSpc>
            </a:pPr>
            <a:r>
              <a:rPr kumimoji="1" lang="zh-CN" altLang="en-US" sz="1600" dirty="0">
                <a:latin typeface="Microsoft YaHei" charset="0"/>
                <a:ea typeface="Microsoft YaHei" charset="0"/>
                <a:cs typeface="Microsoft YaHei" charset="0"/>
              </a:rPr>
              <a:t>无实时数据，数据无标签，通过</a:t>
            </a:r>
            <a:r>
              <a:rPr kumimoji="1" lang="zh-CN" altLang="en-US" sz="1600" dirty="0">
                <a:solidFill>
                  <a:srgbClr val="FF0000"/>
                </a:solidFill>
                <a:latin typeface="Microsoft YaHei" charset="0"/>
                <a:ea typeface="Microsoft YaHei" charset="0"/>
                <a:cs typeface="Microsoft YaHei" charset="0"/>
              </a:rPr>
              <a:t>反馈和评价</a:t>
            </a:r>
            <a:r>
              <a:rPr kumimoji="1" lang="zh-CN" altLang="en-US" sz="1600" dirty="0">
                <a:latin typeface="Microsoft YaHei" charset="0"/>
                <a:ea typeface="Microsoft YaHei" charset="0"/>
                <a:cs typeface="Microsoft YaHei" charset="0"/>
              </a:rPr>
              <a:t>自我改进</a:t>
            </a:r>
          </a:p>
        </p:txBody>
      </p:sp>
    </p:spTree>
    <p:extLst>
      <p:ext uri="{BB962C8B-B14F-4D97-AF65-F5344CB8AC3E}">
        <p14:creationId xmlns:p14="http://schemas.microsoft.com/office/powerpoint/2010/main" val="63262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083586" y="580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数据分析</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深度学习</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大数据关键技术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33</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1" name="图片 30">
            <a:extLst>
              <a:ext uri="{FF2B5EF4-FFF2-40B4-BE49-F238E27FC236}">
                <a16:creationId xmlns:a16="http://schemas.microsoft.com/office/drawing/2014/main" id="{6972982E-9255-4324-95E9-024FE1CFD029}"/>
              </a:ext>
            </a:extLst>
          </p:cNvPr>
          <p:cNvPicPr>
            <a:picLocks noChangeAspect="1"/>
          </p:cNvPicPr>
          <p:nvPr/>
        </p:nvPicPr>
        <p:blipFill>
          <a:blip r:embed="rId3"/>
          <a:stretch>
            <a:fillRect/>
          </a:stretch>
        </p:blipFill>
        <p:spPr>
          <a:xfrm>
            <a:off x="8896572" y="3343605"/>
            <a:ext cx="1306603" cy="497352"/>
          </a:xfrm>
          <a:prstGeom prst="rect">
            <a:avLst/>
          </a:prstGeom>
        </p:spPr>
      </p:pic>
      <p:pic>
        <p:nvPicPr>
          <p:cNvPr id="32" name="图片 31">
            <a:extLst>
              <a:ext uri="{FF2B5EF4-FFF2-40B4-BE49-F238E27FC236}">
                <a16:creationId xmlns:a16="http://schemas.microsoft.com/office/drawing/2014/main" id="{2A5155DF-7CC8-4A08-A27E-0430125F87FE}"/>
              </a:ext>
            </a:extLst>
          </p:cNvPr>
          <p:cNvPicPr>
            <a:picLocks noChangeAspect="1"/>
          </p:cNvPicPr>
          <p:nvPr/>
        </p:nvPicPr>
        <p:blipFill rotWithShape="1">
          <a:blip r:embed="rId4"/>
          <a:srcRect l="1" r="2126" b="5491"/>
          <a:stretch/>
        </p:blipFill>
        <p:spPr>
          <a:xfrm>
            <a:off x="1941697" y="1678667"/>
            <a:ext cx="4293137" cy="2255025"/>
          </a:xfrm>
          <a:prstGeom prst="rect">
            <a:avLst/>
          </a:prstGeom>
        </p:spPr>
      </p:pic>
      <p:sp>
        <p:nvSpPr>
          <p:cNvPr id="33" name="圆角矩形 236">
            <a:extLst>
              <a:ext uri="{FF2B5EF4-FFF2-40B4-BE49-F238E27FC236}">
                <a16:creationId xmlns:a16="http://schemas.microsoft.com/office/drawing/2014/main" id="{4748C909-36F5-4B97-9F85-D0573239E4AE}"/>
              </a:ext>
            </a:extLst>
          </p:cNvPr>
          <p:cNvSpPr/>
          <p:nvPr/>
        </p:nvSpPr>
        <p:spPr>
          <a:xfrm>
            <a:off x="6337184" y="1808565"/>
            <a:ext cx="4064927" cy="21262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矩形 33">
            <a:extLst>
              <a:ext uri="{FF2B5EF4-FFF2-40B4-BE49-F238E27FC236}">
                <a16:creationId xmlns:a16="http://schemas.microsoft.com/office/drawing/2014/main" id="{A4D447A6-079F-49CF-8F43-5A673D511C1B}"/>
              </a:ext>
            </a:extLst>
          </p:cNvPr>
          <p:cNvSpPr/>
          <p:nvPr/>
        </p:nvSpPr>
        <p:spPr>
          <a:xfrm>
            <a:off x="6439532" y="1750399"/>
            <a:ext cx="3860229" cy="2120902"/>
          </a:xfrm>
          <a:prstGeom prst="rect">
            <a:avLst/>
          </a:prstGeom>
        </p:spPr>
        <p:txBody>
          <a:bodyPr wrap="square">
            <a:spAutoFit/>
          </a:bodyPr>
          <a:lstStyle/>
          <a:p>
            <a:pPr>
              <a:lnSpc>
                <a:spcPct val="150000"/>
              </a:lnSpc>
            </a:pPr>
            <a:r>
              <a:rPr lang="zh-CN" altLang="en-US"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深度学习</a:t>
            </a:r>
            <a:r>
              <a:rPr lang="zh-CN" altLang="en-US"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是机器学习研究中的一个新的领域，其动机在于建立、模拟人脑进行分析学习的</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神经网络</a:t>
            </a:r>
            <a:r>
              <a:rPr lang="zh-CN" altLang="en-US"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，它模仿人脑的机制来解释数据，例如图像，声音和文本</a:t>
            </a:r>
          </a:p>
        </p:txBody>
      </p:sp>
      <p:pic>
        <p:nvPicPr>
          <p:cNvPr id="35" name="图片 34">
            <a:extLst>
              <a:ext uri="{FF2B5EF4-FFF2-40B4-BE49-F238E27FC236}">
                <a16:creationId xmlns:a16="http://schemas.microsoft.com/office/drawing/2014/main" id="{B9517BD2-DF18-4449-92D4-92E8BC59BB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0213" y="4286796"/>
            <a:ext cx="2460840" cy="1725651"/>
          </a:xfrm>
          <a:prstGeom prst="rect">
            <a:avLst/>
          </a:prstGeom>
        </p:spPr>
      </p:pic>
      <p:sp>
        <p:nvSpPr>
          <p:cNvPr id="36" name="文本框 35">
            <a:extLst>
              <a:ext uri="{FF2B5EF4-FFF2-40B4-BE49-F238E27FC236}">
                <a16:creationId xmlns:a16="http://schemas.microsoft.com/office/drawing/2014/main" id="{370C2705-F3AC-40B0-9778-F4F9B01C8794}"/>
              </a:ext>
            </a:extLst>
          </p:cNvPr>
          <p:cNvSpPr txBox="1"/>
          <p:nvPr/>
        </p:nvSpPr>
        <p:spPr>
          <a:xfrm>
            <a:off x="1416239" y="6125062"/>
            <a:ext cx="2993127" cy="369332"/>
          </a:xfrm>
          <a:prstGeom prst="rect">
            <a:avLst/>
          </a:prstGeom>
          <a:noFill/>
        </p:spPr>
        <p:txBody>
          <a:bodyPr wrap="none" rtlCol="0">
            <a:spAutoFit/>
          </a:bodyPr>
          <a:lstStyle/>
          <a:p>
            <a:r>
              <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rPr>
              <a:t>Alpha</a:t>
            </a: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rPr>
              <a:t>Go</a:t>
            </a: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 战胜围棋世界冠军</a:t>
            </a:r>
          </a:p>
        </p:txBody>
      </p:sp>
      <p:pic>
        <p:nvPicPr>
          <p:cNvPr id="37" name="图片 36">
            <a:extLst>
              <a:ext uri="{FF2B5EF4-FFF2-40B4-BE49-F238E27FC236}">
                <a16:creationId xmlns:a16="http://schemas.microsoft.com/office/drawing/2014/main" id="{94BAA389-007F-4FF4-9EC5-4BA7077358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8082" y="4646425"/>
            <a:ext cx="1076233" cy="1036373"/>
          </a:xfrm>
          <a:prstGeom prst="rect">
            <a:avLst/>
          </a:prstGeom>
        </p:spPr>
      </p:pic>
      <p:sp>
        <p:nvSpPr>
          <p:cNvPr id="38" name="文本框 37">
            <a:extLst>
              <a:ext uri="{FF2B5EF4-FFF2-40B4-BE49-F238E27FC236}">
                <a16:creationId xmlns:a16="http://schemas.microsoft.com/office/drawing/2014/main" id="{10A35A79-E8D8-4431-B818-99B19DA05F2F}"/>
              </a:ext>
            </a:extLst>
          </p:cNvPr>
          <p:cNvSpPr txBox="1"/>
          <p:nvPr/>
        </p:nvSpPr>
        <p:spPr>
          <a:xfrm>
            <a:off x="5213394" y="6090977"/>
            <a:ext cx="2140330" cy="369332"/>
          </a:xfrm>
          <a:prstGeom prst="rect">
            <a:avLst/>
          </a:prstGeom>
          <a:noFill/>
        </p:spPr>
        <p:txBody>
          <a:bodyPr wrap="none" rtlCol="0">
            <a:spAutoFit/>
          </a:bodyPr>
          <a:lstStyle/>
          <a:p>
            <a:r>
              <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rPr>
              <a:t>iPhone</a:t>
            </a: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rPr>
              <a:t>Siri</a:t>
            </a: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语音识别</a:t>
            </a:r>
          </a:p>
        </p:txBody>
      </p:sp>
      <p:pic>
        <p:nvPicPr>
          <p:cNvPr id="39" name="图片 38">
            <a:extLst>
              <a:ext uri="{FF2B5EF4-FFF2-40B4-BE49-F238E27FC236}">
                <a16:creationId xmlns:a16="http://schemas.microsoft.com/office/drawing/2014/main" id="{B46F2D9D-6F2A-4154-803F-C680BE8012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5237" y="4370893"/>
            <a:ext cx="1433513" cy="1582378"/>
          </a:xfrm>
          <a:prstGeom prst="rect">
            <a:avLst/>
          </a:prstGeom>
        </p:spPr>
      </p:pic>
      <p:sp>
        <p:nvSpPr>
          <p:cNvPr id="40" name="矩形 39">
            <a:extLst>
              <a:ext uri="{FF2B5EF4-FFF2-40B4-BE49-F238E27FC236}">
                <a16:creationId xmlns:a16="http://schemas.microsoft.com/office/drawing/2014/main" id="{904D924D-28A0-4BB3-B3F3-ED2D097964CA}"/>
              </a:ext>
            </a:extLst>
          </p:cNvPr>
          <p:cNvSpPr/>
          <p:nvPr/>
        </p:nvSpPr>
        <p:spPr>
          <a:xfrm>
            <a:off x="8196031" y="6114978"/>
            <a:ext cx="2268570" cy="369332"/>
          </a:xfrm>
          <a:prstGeom prst="rect">
            <a:avLst/>
          </a:prstGeom>
        </p:spPr>
        <p:txBody>
          <a:bodyPr wrap="none">
            <a:spAutoFit/>
          </a:bodyPr>
          <a:lstStyle/>
          <a:p>
            <a:r>
              <a:rPr lang="en-US" altLang="zh-CN" dirty="0" err="1">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Prisma</a:t>
            </a:r>
            <a:r>
              <a:rPr lang="zh-CN" altLang="en-US"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 照片变艺术画</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54209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9">
            <a:extLst>
              <a:ext uri="{FF2B5EF4-FFF2-40B4-BE49-F238E27FC236}">
                <a16:creationId xmlns:a16="http://schemas.microsoft.com/office/drawing/2014/main" id="{7893EB2D-853A-406E-BE0E-E65BB5474C6C}"/>
              </a:ext>
            </a:extLst>
          </p:cNvPr>
          <p:cNvSpPr/>
          <p:nvPr/>
        </p:nvSpPr>
        <p:spPr>
          <a:xfrm>
            <a:off x="7194555" y="2397303"/>
            <a:ext cx="4907613" cy="4022085"/>
          </a:xfrm>
          <a:prstGeom prst="roundRect">
            <a:avLst>
              <a:gd name="adj" fmla="val 63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1083586" y="580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结果呈现</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大数据关键技术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34</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AE12E94E-EF12-4981-834A-239C47E539E5}"/>
              </a:ext>
            </a:extLst>
          </p:cNvPr>
          <p:cNvSpPr txBox="1"/>
          <p:nvPr/>
        </p:nvSpPr>
        <p:spPr>
          <a:xfrm>
            <a:off x="1051255" y="1898216"/>
            <a:ext cx="1813317" cy="400110"/>
          </a:xfrm>
          <a:prstGeom prst="rect">
            <a:avLst/>
          </a:prstGeom>
          <a:noFill/>
        </p:spPr>
        <p:txBody>
          <a:bodyPr wrap="none" rtlCol="0">
            <a:spAutoFit/>
          </a:bodyPr>
          <a:lstStyle/>
          <a:p>
            <a:pPr marL="342900" indent="-342900">
              <a:buFont typeface="Wingdings" panose="05000000000000000000" pitchFamily="2" charset="2"/>
              <a:buChar char="Ø"/>
            </a:pP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数据可视化</a:t>
            </a:r>
          </a:p>
        </p:txBody>
      </p:sp>
      <p:pic>
        <p:nvPicPr>
          <p:cNvPr id="21" name="图片 20">
            <a:extLst>
              <a:ext uri="{FF2B5EF4-FFF2-40B4-BE49-F238E27FC236}">
                <a16:creationId xmlns:a16="http://schemas.microsoft.com/office/drawing/2014/main" id="{508FFAEF-2553-46ED-AE8A-CDB8CAED88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4387" y="2574482"/>
            <a:ext cx="4907613" cy="3604778"/>
          </a:xfrm>
          <a:prstGeom prst="rect">
            <a:avLst/>
          </a:prstGeom>
        </p:spPr>
      </p:pic>
      <p:grpSp>
        <p:nvGrpSpPr>
          <p:cNvPr id="23" name="组 12">
            <a:extLst>
              <a:ext uri="{FF2B5EF4-FFF2-40B4-BE49-F238E27FC236}">
                <a16:creationId xmlns:a16="http://schemas.microsoft.com/office/drawing/2014/main" id="{78FD2D19-8EAD-4255-AB78-28D5276BEEEA}"/>
              </a:ext>
            </a:extLst>
          </p:cNvPr>
          <p:cNvGrpSpPr/>
          <p:nvPr/>
        </p:nvGrpSpPr>
        <p:grpSpPr>
          <a:xfrm>
            <a:off x="1388386" y="2397303"/>
            <a:ext cx="5505282" cy="1674553"/>
            <a:chOff x="1913052" y="3549840"/>
            <a:chExt cx="6908786" cy="1242273"/>
          </a:xfrm>
        </p:grpSpPr>
        <p:pic>
          <p:nvPicPr>
            <p:cNvPr id="26" name="图片 25">
              <a:extLst>
                <a:ext uri="{FF2B5EF4-FFF2-40B4-BE49-F238E27FC236}">
                  <a16:creationId xmlns:a16="http://schemas.microsoft.com/office/drawing/2014/main" id="{BBEE2D22-912B-4D19-B744-9EA52FA182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9585" y="3690052"/>
              <a:ext cx="1265026" cy="944413"/>
            </a:xfrm>
            <a:prstGeom prst="rect">
              <a:avLst/>
            </a:prstGeom>
          </p:spPr>
        </p:pic>
        <p:sp>
          <p:nvSpPr>
            <p:cNvPr id="24" name="圆角矩形 10">
              <a:extLst>
                <a:ext uri="{FF2B5EF4-FFF2-40B4-BE49-F238E27FC236}">
                  <a16:creationId xmlns:a16="http://schemas.microsoft.com/office/drawing/2014/main" id="{93113F37-113C-424D-9FC5-14087520E8BE}"/>
                </a:ext>
              </a:extLst>
            </p:cNvPr>
            <p:cNvSpPr/>
            <p:nvPr/>
          </p:nvSpPr>
          <p:spPr>
            <a:xfrm>
              <a:off x="1913052" y="3549840"/>
              <a:ext cx="6908786" cy="12422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54C92AEB-96D8-4283-A5DF-B9BC467B3C5E}"/>
                </a:ext>
              </a:extLst>
            </p:cNvPr>
            <p:cNvSpPr/>
            <p:nvPr/>
          </p:nvSpPr>
          <p:spPr>
            <a:xfrm>
              <a:off x="1949630" y="3569830"/>
              <a:ext cx="5692141" cy="1132207"/>
            </a:xfrm>
            <a:prstGeom prst="rect">
              <a:avLst/>
            </a:prstGeom>
          </p:spPr>
          <p:txBody>
            <a:bodyPr wrap="square">
              <a:spAutoFit/>
            </a:bodyPr>
            <a:lstStyle/>
            <a:p>
              <a:pPr>
                <a:lnSpc>
                  <a:spcPct val="150000"/>
                </a:lnSpc>
              </a:pPr>
              <a:r>
                <a:rPr lang="zh-CN" altLang="en-US" sz="1600" b="1" dirty="0">
                  <a:solidFill>
                    <a:schemeClr val="accent1">
                      <a:lumMod val="75000"/>
                    </a:schemeClr>
                  </a:solidFill>
                  <a:latin typeface="Microsoft YaHei" charset="0"/>
                  <a:ea typeface="Microsoft YaHei" charset="0"/>
                  <a:cs typeface="Microsoft YaHei" charset="0"/>
                </a:rPr>
                <a:t>数据可视化</a:t>
              </a:r>
              <a:r>
                <a:rPr lang="zh-CN" altLang="en-US" sz="1600" dirty="0">
                  <a:latin typeface="Microsoft YaHei" charset="0"/>
                  <a:ea typeface="Microsoft YaHei" charset="0"/>
                  <a:cs typeface="Microsoft YaHei" charset="0"/>
                </a:rPr>
                <a:t>（</a:t>
              </a:r>
              <a:r>
                <a:rPr lang="en-US" altLang="zh-CN" sz="1600" dirty="0">
                  <a:latin typeface="Microsoft YaHei" charset="0"/>
                  <a:ea typeface="Microsoft YaHei" charset="0"/>
                  <a:cs typeface="Microsoft YaHei" charset="0"/>
                </a:rPr>
                <a:t>Data visualization</a:t>
              </a:r>
              <a:r>
                <a:rPr lang="zh-CN" altLang="en-US" sz="1600" dirty="0">
                  <a:latin typeface="Microsoft YaHei" charset="0"/>
                  <a:ea typeface="Microsoft YaHei" charset="0"/>
                  <a:cs typeface="Microsoft YaHei" charset="0"/>
                </a:rPr>
                <a:t>）是关于</a:t>
              </a:r>
              <a:r>
                <a:rPr lang="zh-CN" altLang="en-US" sz="1600" dirty="0">
                  <a:solidFill>
                    <a:srgbClr val="FF0000"/>
                  </a:solidFill>
                  <a:latin typeface="Microsoft YaHei" charset="0"/>
                  <a:ea typeface="Microsoft YaHei" charset="0"/>
                  <a:cs typeface="Microsoft YaHei" charset="0"/>
                </a:rPr>
                <a:t>数据之视觉表现形式</a:t>
              </a:r>
              <a:r>
                <a:rPr lang="zh-CN" altLang="en-US" sz="1600" dirty="0">
                  <a:latin typeface="Microsoft YaHei" charset="0"/>
                  <a:ea typeface="Microsoft YaHei" charset="0"/>
                  <a:cs typeface="Microsoft YaHei" charset="0"/>
                </a:rPr>
                <a:t>的研究；其中，这种数据的视觉表现形式被定义为一种以</a:t>
              </a:r>
              <a:r>
                <a:rPr lang="zh-CN" altLang="en-US" sz="1600" dirty="0">
                  <a:solidFill>
                    <a:srgbClr val="FF0000"/>
                  </a:solidFill>
                  <a:latin typeface="Microsoft YaHei" charset="0"/>
                  <a:ea typeface="Microsoft YaHei" charset="0"/>
                  <a:cs typeface="Microsoft YaHei" charset="0"/>
                </a:rPr>
                <a:t>某种概要形式抽提出来的信息</a:t>
              </a:r>
              <a:r>
                <a:rPr lang="zh-CN" altLang="en-US" sz="1600" dirty="0">
                  <a:latin typeface="Microsoft YaHei" charset="0"/>
                  <a:ea typeface="Microsoft YaHei" charset="0"/>
                  <a:cs typeface="Microsoft YaHei" charset="0"/>
                </a:rPr>
                <a:t>，包括相应</a:t>
              </a:r>
              <a:r>
                <a:rPr lang="zh-CN" altLang="en-US" sz="1600" dirty="0">
                  <a:solidFill>
                    <a:srgbClr val="FF0000"/>
                  </a:solidFill>
                  <a:latin typeface="Microsoft YaHei" charset="0"/>
                  <a:ea typeface="Microsoft YaHei" charset="0"/>
                  <a:cs typeface="Microsoft YaHei" charset="0"/>
                </a:rPr>
                <a:t>信息单位</a:t>
              </a:r>
              <a:r>
                <a:rPr lang="zh-CN" altLang="en-US" sz="1600" dirty="0">
                  <a:latin typeface="Microsoft YaHei" charset="0"/>
                  <a:ea typeface="Microsoft YaHei" charset="0"/>
                  <a:cs typeface="Microsoft YaHei" charset="0"/>
                </a:rPr>
                <a:t>的各种</a:t>
              </a:r>
              <a:r>
                <a:rPr lang="zh-CN" altLang="en-US" sz="1600" dirty="0">
                  <a:solidFill>
                    <a:srgbClr val="FF0000"/>
                  </a:solidFill>
                  <a:latin typeface="Microsoft YaHei" charset="0"/>
                  <a:ea typeface="Microsoft YaHei" charset="0"/>
                  <a:cs typeface="Microsoft YaHei" charset="0"/>
                </a:rPr>
                <a:t>属性</a:t>
              </a:r>
              <a:r>
                <a:rPr lang="zh-CN" altLang="en-US" sz="1600" dirty="0">
                  <a:latin typeface="Microsoft YaHei" charset="0"/>
                  <a:ea typeface="Microsoft YaHei" charset="0"/>
                  <a:cs typeface="Microsoft YaHei" charset="0"/>
                </a:rPr>
                <a:t>和</a:t>
              </a:r>
              <a:r>
                <a:rPr lang="zh-CN" altLang="en-US" sz="1600" dirty="0">
                  <a:solidFill>
                    <a:srgbClr val="FF0000"/>
                  </a:solidFill>
                  <a:latin typeface="Microsoft YaHei" charset="0"/>
                  <a:ea typeface="Microsoft YaHei" charset="0"/>
                  <a:cs typeface="Microsoft YaHei" charset="0"/>
                </a:rPr>
                <a:t>变量</a:t>
              </a:r>
              <a:r>
                <a:rPr lang="zh-CN" altLang="en-US" sz="1600" dirty="0">
                  <a:latin typeface="Microsoft YaHei" charset="0"/>
                  <a:ea typeface="Microsoft YaHei" charset="0"/>
                  <a:cs typeface="Microsoft YaHei" charset="0"/>
                </a:rPr>
                <a:t>。</a:t>
              </a:r>
            </a:p>
          </p:txBody>
        </p:sp>
      </p:grpSp>
      <p:sp>
        <p:nvSpPr>
          <p:cNvPr id="27" name="矩形 26">
            <a:extLst>
              <a:ext uri="{FF2B5EF4-FFF2-40B4-BE49-F238E27FC236}">
                <a16:creationId xmlns:a16="http://schemas.microsoft.com/office/drawing/2014/main" id="{40D507A5-48E8-4A96-A4F0-DAFDB2A61349}"/>
              </a:ext>
            </a:extLst>
          </p:cNvPr>
          <p:cNvSpPr/>
          <p:nvPr/>
        </p:nvSpPr>
        <p:spPr>
          <a:xfrm>
            <a:off x="1255200" y="5954139"/>
            <a:ext cx="5592867" cy="584775"/>
          </a:xfrm>
          <a:prstGeom prst="rect">
            <a:avLst/>
          </a:prstGeom>
        </p:spPr>
        <p:txBody>
          <a:bodyPr wrap="square">
            <a:spAutoFit/>
          </a:bodyPr>
          <a:lstStyle/>
          <a:p>
            <a:r>
              <a:rPr lang="zh-CN" altLang="en-US" sz="1600" dirty="0">
                <a:solidFill>
                  <a:srgbClr val="333333"/>
                </a:solidFill>
                <a:latin typeface="Microsoft YaHei" charset="0"/>
                <a:ea typeface="Microsoft YaHei" charset="0"/>
                <a:cs typeface="Microsoft YaHei" charset="0"/>
              </a:rPr>
              <a:t>数据可视化主要是借助于图形化手段，清晰有效地传达与沟通信息，</a:t>
            </a:r>
            <a:r>
              <a:rPr lang="zh-CN" altLang="en-US" sz="1600" b="1" dirty="0">
                <a:solidFill>
                  <a:srgbClr val="FF0000"/>
                </a:solidFill>
                <a:latin typeface="Microsoft YaHei" charset="0"/>
                <a:ea typeface="Microsoft YaHei" charset="0"/>
                <a:cs typeface="Microsoft YaHei" charset="0"/>
              </a:rPr>
              <a:t>功能</a:t>
            </a:r>
            <a:r>
              <a:rPr lang="zh-CN" altLang="en-US" sz="1600" dirty="0">
                <a:solidFill>
                  <a:srgbClr val="333333"/>
                </a:solidFill>
                <a:latin typeface="Microsoft YaHei" charset="0"/>
                <a:ea typeface="Microsoft YaHei" charset="0"/>
                <a:cs typeface="Microsoft YaHei" charset="0"/>
              </a:rPr>
              <a:t>和</a:t>
            </a:r>
            <a:r>
              <a:rPr lang="zh-CN" altLang="en-US" sz="1600" b="1" dirty="0">
                <a:solidFill>
                  <a:srgbClr val="FF0000"/>
                </a:solidFill>
                <a:latin typeface="Microsoft YaHei" charset="0"/>
                <a:ea typeface="Microsoft YaHei" charset="0"/>
                <a:cs typeface="Microsoft YaHei" charset="0"/>
              </a:rPr>
              <a:t>美观</a:t>
            </a:r>
            <a:r>
              <a:rPr lang="zh-CN" altLang="en-US" sz="1600" dirty="0">
                <a:solidFill>
                  <a:srgbClr val="333333"/>
                </a:solidFill>
                <a:latin typeface="Microsoft YaHei" charset="0"/>
                <a:ea typeface="Microsoft YaHei" charset="0"/>
                <a:cs typeface="Microsoft YaHei" charset="0"/>
              </a:rPr>
              <a:t>齐头并进。</a:t>
            </a:r>
            <a:endParaRPr lang="zh-CN" altLang="en-US" sz="1600" dirty="0">
              <a:latin typeface="Microsoft YaHei" charset="0"/>
              <a:ea typeface="Microsoft YaHei" charset="0"/>
              <a:cs typeface="Microsoft YaHei" charset="0"/>
            </a:endParaRPr>
          </a:p>
        </p:txBody>
      </p:sp>
      <p:pic>
        <p:nvPicPr>
          <p:cNvPr id="28" name="图片 27">
            <a:extLst>
              <a:ext uri="{FF2B5EF4-FFF2-40B4-BE49-F238E27FC236}">
                <a16:creationId xmlns:a16="http://schemas.microsoft.com/office/drawing/2014/main" id="{A7BA747E-4E7B-4534-8A67-33CED81109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29213" y="4316844"/>
            <a:ext cx="3064455" cy="1390216"/>
          </a:xfrm>
          <a:prstGeom prst="rect">
            <a:avLst/>
          </a:prstGeom>
        </p:spPr>
      </p:pic>
      <p:pic>
        <p:nvPicPr>
          <p:cNvPr id="29" name="图片 28">
            <a:extLst>
              <a:ext uri="{FF2B5EF4-FFF2-40B4-BE49-F238E27FC236}">
                <a16:creationId xmlns:a16="http://schemas.microsoft.com/office/drawing/2014/main" id="{DD0457CA-BF8E-406B-8908-0017AAC9361B}"/>
              </a:ext>
            </a:extLst>
          </p:cNvPr>
          <p:cNvPicPr>
            <a:picLocks noChangeAspect="1"/>
          </p:cNvPicPr>
          <p:nvPr/>
        </p:nvPicPr>
        <p:blipFill>
          <a:blip r:embed="rId6"/>
          <a:stretch>
            <a:fillRect/>
          </a:stretch>
        </p:blipFill>
        <p:spPr>
          <a:xfrm>
            <a:off x="1388386" y="4303430"/>
            <a:ext cx="2267271" cy="1417044"/>
          </a:xfrm>
          <a:prstGeom prst="rect">
            <a:avLst/>
          </a:prstGeom>
        </p:spPr>
      </p:pic>
    </p:spTree>
    <p:extLst>
      <p:ext uri="{BB962C8B-B14F-4D97-AF65-F5344CB8AC3E}">
        <p14:creationId xmlns:p14="http://schemas.microsoft.com/office/powerpoint/2010/main" val="1564977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9">
            <a:extLst>
              <a:ext uri="{FF2B5EF4-FFF2-40B4-BE49-F238E27FC236}">
                <a16:creationId xmlns:a16="http://schemas.microsoft.com/office/drawing/2014/main" id="{7893EB2D-853A-406E-BE0E-E65BB5474C6C}"/>
              </a:ext>
            </a:extLst>
          </p:cNvPr>
          <p:cNvSpPr/>
          <p:nvPr/>
        </p:nvSpPr>
        <p:spPr>
          <a:xfrm>
            <a:off x="7194555" y="1952625"/>
            <a:ext cx="4907613" cy="4022085"/>
          </a:xfrm>
          <a:prstGeom prst="roundRect">
            <a:avLst>
              <a:gd name="adj" fmla="val 1134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1083586" y="580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四个关键技术</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大数据关键技术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35</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AE12E94E-EF12-4981-834A-239C47E539E5}"/>
              </a:ext>
            </a:extLst>
          </p:cNvPr>
          <p:cNvSpPr txBox="1"/>
          <p:nvPr/>
        </p:nvSpPr>
        <p:spPr>
          <a:xfrm>
            <a:off x="1038670" y="1952625"/>
            <a:ext cx="3095719" cy="961097"/>
          </a:xfrm>
          <a:prstGeom prst="rect">
            <a:avLst/>
          </a:prstGeom>
          <a:noFill/>
        </p:spPr>
        <p:txBody>
          <a:bodyPr wrap="none" rtlCol="0">
            <a:spAutoFit/>
          </a:bodyPr>
          <a:lstStyle/>
          <a:p>
            <a:pPr marL="342900" indent="-342900">
              <a:lnSpc>
                <a:spcPct val="150000"/>
              </a:lnSpc>
              <a:buFont typeface="Wingdings" panose="05000000000000000000" pitchFamily="2" charset="2"/>
              <a:buChar char="Ø"/>
            </a:pP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数据采集与整理技术</a:t>
            </a:r>
          </a:p>
          <a:p>
            <a:pPr marL="342900" indent="-342900">
              <a:lnSpc>
                <a:spcPct val="150000"/>
              </a:lnSpc>
              <a:buFont typeface="Wingdings" panose="05000000000000000000" pitchFamily="2" charset="2"/>
              <a:buChar char="Ø"/>
            </a:pP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分布式存储与检索技术</a:t>
            </a:r>
          </a:p>
        </p:txBody>
      </p:sp>
      <p:pic>
        <p:nvPicPr>
          <p:cNvPr id="21" name="图片 20">
            <a:extLst>
              <a:ext uri="{FF2B5EF4-FFF2-40B4-BE49-F238E27FC236}">
                <a16:creationId xmlns:a16="http://schemas.microsoft.com/office/drawing/2014/main" id="{508FFAEF-2553-46ED-AE8A-CDB8CAED88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4387" y="2129804"/>
            <a:ext cx="4907613" cy="3604778"/>
          </a:xfrm>
          <a:prstGeom prst="rect">
            <a:avLst/>
          </a:prstGeom>
        </p:spPr>
      </p:pic>
      <p:sp>
        <p:nvSpPr>
          <p:cNvPr id="18" name="文本框 17">
            <a:extLst>
              <a:ext uri="{FF2B5EF4-FFF2-40B4-BE49-F238E27FC236}">
                <a16:creationId xmlns:a16="http://schemas.microsoft.com/office/drawing/2014/main" id="{6E7A695D-A93E-4851-A55C-438849BA4DA4}"/>
              </a:ext>
            </a:extLst>
          </p:cNvPr>
          <p:cNvSpPr txBox="1"/>
          <p:nvPr/>
        </p:nvSpPr>
        <p:spPr>
          <a:xfrm>
            <a:off x="4358281" y="1952625"/>
            <a:ext cx="2746442" cy="961097"/>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大数据分析技术</a:t>
            </a:r>
          </a:p>
          <a:p>
            <a:pPr marL="342900" indent="-342900">
              <a:lnSpc>
                <a:spcPct val="150000"/>
              </a:lnSpc>
              <a:buFont typeface="Wingdings" panose="05000000000000000000" pitchFamily="2" charset="2"/>
              <a:buChar char="Ø"/>
            </a:pPr>
            <a:r>
              <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大数据可视化技术</a:t>
            </a:r>
          </a:p>
        </p:txBody>
      </p:sp>
      <p:pic>
        <p:nvPicPr>
          <p:cNvPr id="12292" name="Picture 4" descr="What are the 5 Best Data Processing Frameworks?">
            <a:extLst>
              <a:ext uri="{FF2B5EF4-FFF2-40B4-BE49-F238E27FC236}">
                <a16:creationId xmlns:a16="http://schemas.microsoft.com/office/drawing/2014/main" id="{9257A6F0-4BBF-4330-A248-8F1302F842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585" y="3187681"/>
            <a:ext cx="5757969" cy="2667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570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7595A14-EC19-4CED-B710-1175592D93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893" y="909307"/>
            <a:ext cx="8528213" cy="5948693"/>
          </a:xfrm>
          <a:prstGeom prst="rect">
            <a:avLst/>
          </a:prstGeom>
        </p:spPr>
      </p:pic>
      <p:sp>
        <p:nvSpPr>
          <p:cNvPr id="14" name="AutoShape 4" descr="“data”的图片搜索结果"/>
          <p:cNvSpPr>
            <a:spLocks noChangeAspect="1" noChangeArrowheads="1"/>
          </p:cNvSpPr>
          <p:nvPr/>
        </p:nvSpPr>
        <p:spPr bwMode="auto">
          <a:xfrm>
            <a:off x="1083586" y="580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955761" y="2490911"/>
            <a:ext cx="560449" cy="2357377"/>
          </a:xfrm>
          <a:prstGeom prst="rect">
            <a:avLst/>
          </a:prstGeom>
        </p:spPr>
        <p:txBody>
          <a:bodyPr wrap="square">
            <a:spAutoFit/>
          </a:bodyPr>
          <a:lstStyle/>
          <a:p>
            <a:pPr algn="ctr">
              <a:lnSpc>
                <a:spcPct val="125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生态环境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V1</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大数据关键技术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36</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64483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DFEE542-8180-4F5A-9F48-AEF2F9A14A8F}"/>
              </a:ext>
            </a:extLst>
          </p:cNvPr>
          <p:cNvPicPr>
            <a:picLocks noChangeAspect="1"/>
          </p:cNvPicPr>
          <p:nvPr/>
        </p:nvPicPr>
        <p:blipFill rotWithShape="1">
          <a:blip r:embed="rId3"/>
          <a:srcRect l="1140" t="1357" r="1066" b="779"/>
          <a:stretch/>
        </p:blipFill>
        <p:spPr>
          <a:xfrm>
            <a:off x="2130101" y="857564"/>
            <a:ext cx="7931798" cy="5966788"/>
          </a:xfrm>
          <a:prstGeom prst="rect">
            <a:avLst/>
          </a:prstGeom>
        </p:spPr>
      </p:pic>
      <p:sp>
        <p:nvSpPr>
          <p:cNvPr id="14" name="AutoShape 4" descr="“data”的图片搜索结果"/>
          <p:cNvSpPr>
            <a:spLocks noChangeAspect="1" noChangeArrowheads="1"/>
          </p:cNvSpPr>
          <p:nvPr/>
        </p:nvSpPr>
        <p:spPr bwMode="auto">
          <a:xfrm>
            <a:off x="1083586" y="580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955761" y="2529822"/>
            <a:ext cx="560449" cy="2357377"/>
          </a:xfrm>
          <a:prstGeom prst="rect">
            <a:avLst/>
          </a:prstGeom>
        </p:spPr>
        <p:txBody>
          <a:bodyPr wrap="square">
            <a:spAutoFit/>
          </a:bodyPr>
          <a:lstStyle/>
          <a:p>
            <a:pPr algn="ctr">
              <a:lnSpc>
                <a:spcPct val="125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生态环境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V2</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大数据关键技术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37</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27195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Big data landscape v 3.0 - Matt Turck (FirstMark)">
            <a:extLst>
              <a:ext uri="{FF2B5EF4-FFF2-40B4-BE49-F238E27FC236}">
                <a16:creationId xmlns:a16="http://schemas.microsoft.com/office/drawing/2014/main" id="{3DC733A3-8BE4-4CA1-834B-9DA35D18E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948" y="834919"/>
            <a:ext cx="8016104" cy="6012078"/>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083586" y="580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936306" y="2523337"/>
            <a:ext cx="560449" cy="2357377"/>
          </a:xfrm>
          <a:prstGeom prst="rect">
            <a:avLst/>
          </a:prstGeom>
        </p:spPr>
        <p:txBody>
          <a:bodyPr wrap="square">
            <a:spAutoFit/>
          </a:bodyPr>
          <a:lstStyle/>
          <a:p>
            <a:pPr algn="ctr">
              <a:lnSpc>
                <a:spcPct val="125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生态环境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V3</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大数据关键技术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38</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02054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86A7CFA-6D47-45D3-93C3-7791C56537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00"/>
          <a:stretch/>
        </p:blipFill>
        <p:spPr bwMode="auto">
          <a:xfrm>
            <a:off x="5051791" y="4188450"/>
            <a:ext cx="5974797" cy="2523620"/>
          </a:xfrm>
          <a:prstGeom prst="rect">
            <a:avLst/>
          </a:prstGeom>
          <a:noFill/>
          <a:extLst>
            <a:ext uri="{909E8E84-426E-40DD-AFC4-6F175D3DCCD1}">
              <a14:hiddenFill xmlns:a14="http://schemas.microsoft.com/office/drawing/2010/main">
                <a:solidFill>
                  <a:srgbClr val="FFFFFF"/>
                </a:solidFill>
              </a14:hiddenFill>
            </a:ext>
          </a:extLst>
        </p:spPr>
      </p:pic>
      <p:sp>
        <p:nvSpPr>
          <p:cNvPr id="27" name="圆角矩形 12">
            <a:extLst>
              <a:ext uri="{FF2B5EF4-FFF2-40B4-BE49-F238E27FC236}">
                <a16:creationId xmlns:a16="http://schemas.microsoft.com/office/drawing/2014/main" id="{BDF958CC-881B-4B54-A760-C00C813642C8}"/>
              </a:ext>
            </a:extLst>
          </p:cNvPr>
          <p:cNvSpPr/>
          <p:nvPr/>
        </p:nvSpPr>
        <p:spPr>
          <a:xfrm>
            <a:off x="3019250" y="1885090"/>
            <a:ext cx="7919931" cy="16011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AutoShape 4" descr="“data”的图片搜索结果"/>
          <p:cNvSpPr>
            <a:spLocks noChangeAspect="1" noChangeArrowheads="1"/>
          </p:cNvSpPr>
          <p:nvPr/>
        </p:nvSpPr>
        <p:spPr bwMode="auto">
          <a:xfrm>
            <a:off x="1083586" y="580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云计算（</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cloud computing</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大数据关键技术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39</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8" name="图片 17">
            <a:extLst>
              <a:ext uri="{FF2B5EF4-FFF2-40B4-BE49-F238E27FC236}">
                <a16:creationId xmlns:a16="http://schemas.microsoft.com/office/drawing/2014/main" id="{55C54DAC-2080-4A32-B53F-DD0D67E66BBD}"/>
              </a:ext>
            </a:extLst>
          </p:cNvPr>
          <p:cNvPicPr>
            <a:picLocks noChangeAspect="1"/>
          </p:cNvPicPr>
          <p:nvPr/>
        </p:nvPicPr>
        <p:blipFill>
          <a:blip r:embed="rId4"/>
          <a:stretch>
            <a:fillRect/>
          </a:stretch>
        </p:blipFill>
        <p:spPr>
          <a:xfrm>
            <a:off x="1167894" y="1885090"/>
            <a:ext cx="1601248" cy="1601248"/>
          </a:xfrm>
          <a:prstGeom prst="rect">
            <a:avLst/>
          </a:prstGeom>
        </p:spPr>
      </p:pic>
      <p:grpSp>
        <p:nvGrpSpPr>
          <p:cNvPr id="19" name="组 9">
            <a:extLst>
              <a:ext uri="{FF2B5EF4-FFF2-40B4-BE49-F238E27FC236}">
                <a16:creationId xmlns:a16="http://schemas.microsoft.com/office/drawing/2014/main" id="{C2A77EBF-B72A-4DEB-AA5D-0988E9695F37}"/>
              </a:ext>
            </a:extLst>
          </p:cNvPr>
          <p:cNvGrpSpPr/>
          <p:nvPr/>
        </p:nvGrpSpPr>
        <p:grpSpPr>
          <a:xfrm>
            <a:off x="3210315" y="1455347"/>
            <a:ext cx="7406317" cy="1844392"/>
            <a:chOff x="1552249" y="1115062"/>
            <a:chExt cx="7406317" cy="1844392"/>
          </a:xfrm>
        </p:grpSpPr>
        <p:sp>
          <p:nvSpPr>
            <p:cNvPr id="26" name="矩形 25">
              <a:extLst>
                <a:ext uri="{FF2B5EF4-FFF2-40B4-BE49-F238E27FC236}">
                  <a16:creationId xmlns:a16="http://schemas.microsoft.com/office/drawing/2014/main" id="{377F0622-A7A9-48D6-A4C6-C8A438D9DBB0}"/>
                </a:ext>
              </a:extLst>
            </p:cNvPr>
            <p:cNvSpPr/>
            <p:nvPr/>
          </p:nvSpPr>
          <p:spPr>
            <a:xfrm>
              <a:off x="1552249" y="1669549"/>
              <a:ext cx="7406317" cy="1289905"/>
            </a:xfrm>
            <a:prstGeom prst="rect">
              <a:avLst/>
            </a:prstGeom>
          </p:spPr>
          <p:txBody>
            <a:bodyPr wrap="square">
              <a:spAutoFit/>
            </a:bodyPr>
            <a:lstStyle/>
            <a:p>
              <a:pPr>
                <a:lnSpc>
                  <a:spcPct val="150000"/>
                </a:lnSpc>
              </a:pPr>
              <a:r>
                <a:rPr lang="zh-CN" altLang="en-US" dirty="0">
                  <a:latin typeface="Microsoft YaHei" charset="0"/>
                  <a:ea typeface="Microsoft YaHei" charset="0"/>
                  <a:cs typeface="Microsoft YaHei" charset="0"/>
                </a:rPr>
                <a:t>云计算是</a:t>
              </a:r>
              <a:r>
                <a:rPr lang="zh-CN" altLang="en-US" dirty="0">
                  <a:solidFill>
                    <a:srgbClr val="FF0000"/>
                  </a:solidFill>
                  <a:latin typeface="Microsoft YaHei" charset="0"/>
                  <a:ea typeface="Microsoft YaHei" charset="0"/>
                  <a:cs typeface="Microsoft YaHei" charset="0"/>
                </a:rPr>
                <a:t>基于互联网</a:t>
              </a:r>
              <a:r>
                <a:rPr lang="zh-CN" altLang="en-US" dirty="0">
                  <a:latin typeface="Microsoft YaHei" charset="0"/>
                  <a:ea typeface="Microsoft YaHei" charset="0"/>
                  <a:cs typeface="Microsoft YaHei" charset="0"/>
                </a:rPr>
                <a:t>的计算方式，通过该方式，共享的软硬件资源和信息可以按需求提供给计算机等各种终端设备，一般使用服务商提供的电脑基建作计算和资源，涉及通过互联网提供动态易扩展且</a:t>
              </a:r>
              <a:r>
                <a:rPr lang="zh-CN" altLang="en-US" dirty="0">
                  <a:solidFill>
                    <a:srgbClr val="FF0000"/>
                  </a:solidFill>
                  <a:latin typeface="Microsoft YaHei" charset="0"/>
                  <a:ea typeface="Microsoft YaHei" charset="0"/>
                  <a:cs typeface="Microsoft YaHei" charset="0"/>
                </a:rPr>
                <a:t>虚拟化的资源</a:t>
              </a:r>
              <a:endParaRPr lang="zh-CN" altLang="en-US" dirty="0">
                <a:latin typeface="Microsoft YaHei" charset="0"/>
                <a:ea typeface="Microsoft YaHei" charset="0"/>
                <a:cs typeface="Microsoft YaHei" charset="0"/>
              </a:endParaRPr>
            </a:p>
          </p:txBody>
        </p:sp>
        <p:pic>
          <p:nvPicPr>
            <p:cNvPr id="21" name="图片 20">
              <a:extLst>
                <a:ext uri="{FF2B5EF4-FFF2-40B4-BE49-F238E27FC236}">
                  <a16:creationId xmlns:a16="http://schemas.microsoft.com/office/drawing/2014/main" id="{89A52D4B-1F62-4A5B-9312-D0B0E548603A}"/>
                </a:ext>
              </a:extLst>
            </p:cNvPr>
            <p:cNvPicPr>
              <a:picLocks noChangeAspect="1"/>
            </p:cNvPicPr>
            <p:nvPr/>
          </p:nvPicPr>
          <p:blipFill>
            <a:blip r:embed="rId5"/>
            <a:stretch>
              <a:fillRect/>
            </a:stretch>
          </p:blipFill>
          <p:spPr>
            <a:xfrm>
              <a:off x="7482191" y="1115062"/>
              <a:ext cx="1476375" cy="561975"/>
            </a:xfrm>
            <a:prstGeom prst="rect">
              <a:avLst/>
            </a:prstGeom>
          </p:spPr>
        </p:pic>
      </p:grpSp>
      <p:sp>
        <p:nvSpPr>
          <p:cNvPr id="28" name="矩形 27">
            <a:extLst>
              <a:ext uri="{FF2B5EF4-FFF2-40B4-BE49-F238E27FC236}">
                <a16:creationId xmlns:a16="http://schemas.microsoft.com/office/drawing/2014/main" id="{BF07ED13-4A77-4F2C-9159-8895583BC638}"/>
              </a:ext>
            </a:extLst>
          </p:cNvPr>
          <p:cNvSpPr/>
          <p:nvPr/>
        </p:nvSpPr>
        <p:spPr>
          <a:xfrm>
            <a:off x="671052" y="3769579"/>
            <a:ext cx="5102061" cy="2862322"/>
          </a:xfrm>
          <a:prstGeom prst="rect">
            <a:avLst/>
          </a:prstGeom>
        </p:spPr>
        <p:txBody>
          <a:bodyPr wrap="square">
            <a:spAutoFit/>
          </a:bodyPr>
          <a:lstStyle/>
          <a:p>
            <a:pPr marL="285750" indent="-285750">
              <a:buFont typeface="Wingdings" panose="05000000000000000000" pitchFamily="2" charset="2"/>
              <a:buChar char="Ø"/>
            </a:pPr>
            <a:r>
              <a:rPr kumimoji="1" lang="zh-CN" altLang="en-US" sz="1800" dirty="0">
                <a:latin typeface="Microsoft YaHei" charset="0"/>
                <a:ea typeface="Microsoft YaHei" charset="0"/>
                <a:cs typeface="Microsoft YaHei" charset="0"/>
              </a:rPr>
              <a:t>整合多余的计算、存储等资源，按需提供服务，降低成本、保持业务的连续性与高效性</a:t>
            </a:r>
            <a:endParaRPr kumimoji="1" lang="en-US" altLang="zh-CN" sz="1800" dirty="0">
              <a:latin typeface="Microsoft YaHei" charset="0"/>
              <a:ea typeface="Microsoft YaHei" charset="0"/>
              <a:cs typeface="Microsoft YaHei" charset="0"/>
            </a:endParaRPr>
          </a:p>
          <a:p>
            <a:pPr marL="285750" indent="-285750">
              <a:buFont typeface="Wingdings" panose="05000000000000000000" pitchFamily="2" charset="2"/>
              <a:buChar char="Ø"/>
            </a:pPr>
            <a:endParaRPr kumimoji="1" lang="en-US" altLang="zh-CN" sz="1800" dirty="0">
              <a:latin typeface="Microsoft YaHei" charset="0"/>
              <a:ea typeface="Microsoft YaHei" charset="0"/>
              <a:cs typeface="Microsoft YaHei" charset="0"/>
            </a:endParaRPr>
          </a:p>
          <a:p>
            <a:pPr marL="285750" indent="-285750">
              <a:buFont typeface="Wingdings" panose="05000000000000000000" pitchFamily="2" charset="2"/>
              <a:buChar char="Ø"/>
            </a:pPr>
            <a:r>
              <a:rPr kumimoji="1" lang="zh-CN" altLang="en-US" sz="1800" dirty="0">
                <a:latin typeface="Microsoft YaHei" charset="0"/>
                <a:ea typeface="Microsoft YaHei" charset="0"/>
                <a:cs typeface="Microsoft YaHei" charset="0"/>
              </a:rPr>
              <a:t>虚拟技术： </a:t>
            </a:r>
            <a:r>
              <a:rPr kumimoji="1" lang="en-US" altLang="zh-CN" sz="1800" dirty="0" err="1">
                <a:latin typeface="Microsoft YaHei" charset="0"/>
                <a:ea typeface="Microsoft YaHei" charset="0"/>
                <a:cs typeface="Microsoft YaHei" charset="0"/>
              </a:rPr>
              <a:t>Vmware</a:t>
            </a:r>
            <a:endParaRPr kumimoji="1" lang="en-US" altLang="zh-CN" sz="1800" dirty="0">
              <a:latin typeface="Microsoft YaHei" charset="0"/>
              <a:ea typeface="Microsoft YaHei" charset="0"/>
              <a:cs typeface="Microsoft YaHei" charset="0"/>
            </a:endParaRPr>
          </a:p>
          <a:p>
            <a:pPr marL="285750" indent="-285750">
              <a:buFont typeface="Wingdings" panose="05000000000000000000" pitchFamily="2" charset="2"/>
              <a:buChar char="Ø"/>
            </a:pPr>
            <a:endParaRPr kumimoji="1" lang="en-US" altLang="zh-CN" sz="1800" dirty="0">
              <a:latin typeface="Microsoft YaHei" charset="0"/>
              <a:ea typeface="Microsoft YaHei" charset="0"/>
              <a:cs typeface="Microsoft YaHei" charset="0"/>
            </a:endParaRPr>
          </a:p>
          <a:p>
            <a:pPr marL="285750" indent="-285750">
              <a:buFont typeface="Wingdings" panose="05000000000000000000" pitchFamily="2" charset="2"/>
              <a:buChar char="Ø"/>
            </a:pPr>
            <a:r>
              <a:rPr kumimoji="1" lang="zh-CN" altLang="en-US" sz="1800" dirty="0">
                <a:latin typeface="Microsoft YaHei" charset="0"/>
                <a:ea typeface="Microsoft YaHei" charset="0"/>
                <a:cs typeface="Microsoft YaHei" charset="0"/>
              </a:rPr>
              <a:t>容器技术：</a:t>
            </a:r>
            <a:r>
              <a:rPr kumimoji="1" lang="en-US" altLang="zh-CN" sz="1800" dirty="0">
                <a:latin typeface="Microsoft YaHei" charset="0"/>
                <a:ea typeface="Microsoft YaHei" charset="0"/>
                <a:cs typeface="Microsoft YaHei" charset="0"/>
              </a:rPr>
              <a:t>Docker</a:t>
            </a:r>
            <a:r>
              <a:rPr kumimoji="1" lang="zh-CN" altLang="en-US" sz="1800" dirty="0">
                <a:latin typeface="Microsoft YaHei" charset="0"/>
                <a:ea typeface="Microsoft YaHei" charset="0"/>
                <a:cs typeface="Microsoft YaHei" charset="0"/>
              </a:rPr>
              <a:t>（</a:t>
            </a:r>
            <a:r>
              <a:rPr kumimoji="1" lang="en-US" altLang="zh-CN" sz="1800" dirty="0">
                <a:latin typeface="Microsoft YaHei" charset="0"/>
                <a:ea typeface="Microsoft YaHei" charset="0"/>
                <a:cs typeface="Microsoft YaHei" charset="0"/>
              </a:rPr>
              <a:t>Linux</a:t>
            </a:r>
            <a:r>
              <a:rPr kumimoji="1" lang="zh-CN" altLang="en-US" sz="1800" dirty="0">
                <a:latin typeface="Microsoft YaHei" charset="0"/>
                <a:ea typeface="Microsoft YaHei" charset="0"/>
                <a:cs typeface="Microsoft YaHei" charset="0"/>
              </a:rPr>
              <a:t>容器）</a:t>
            </a:r>
          </a:p>
          <a:p>
            <a:pPr marL="285750" indent="-285750">
              <a:buFont typeface="Wingdings" panose="05000000000000000000" pitchFamily="2" charset="2"/>
              <a:buChar char="Ø"/>
            </a:pPr>
            <a:endParaRPr kumimoji="1" lang="en-US" altLang="zh-CN" sz="1800" dirty="0">
              <a:latin typeface="Microsoft YaHei" charset="0"/>
              <a:ea typeface="Microsoft YaHei" charset="0"/>
              <a:cs typeface="Microsoft YaHei" charset="0"/>
            </a:endParaRPr>
          </a:p>
          <a:p>
            <a:pPr marL="285750" indent="-285750">
              <a:buFont typeface="Wingdings" panose="05000000000000000000" pitchFamily="2" charset="2"/>
              <a:buChar char="Ø"/>
            </a:pPr>
            <a:r>
              <a:rPr kumimoji="1" lang="zh-CN" altLang="en-US" sz="1800" dirty="0">
                <a:latin typeface="Microsoft YaHei" charset="0"/>
                <a:ea typeface="Microsoft YaHei" charset="0"/>
                <a:cs typeface="Microsoft YaHei" charset="0"/>
              </a:rPr>
              <a:t>定制芯片</a:t>
            </a:r>
          </a:p>
          <a:p>
            <a:pPr marL="285750" indent="-285750">
              <a:buFont typeface="Wingdings" panose="05000000000000000000" pitchFamily="2" charset="2"/>
              <a:buChar char="Ø"/>
            </a:pPr>
            <a:endParaRPr kumimoji="1" lang="en-US" altLang="zh-CN" sz="1800" dirty="0">
              <a:latin typeface="Microsoft YaHei" charset="0"/>
              <a:ea typeface="Microsoft YaHei" charset="0"/>
              <a:cs typeface="Microsoft YaHei" charset="0"/>
            </a:endParaRPr>
          </a:p>
          <a:p>
            <a:pPr marL="285750" indent="-285750">
              <a:buFont typeface="Wingdings" panose="05000000000000000000" pitchFamily="2" charset="2"/>
              <a:buChar char="Ø"/>
            </a:pPr>
            <a:r>
              <a:rPr kumimoji="1" lang="zh-CN" altLang="en-US" sz="1800" dirty="0">
                <a:latin typeface="Microsoft YaHei" charset="0"/>
                <a:ea typeface="Microsoft YaHei" charset="0"/>
                <a:cs typeface="Microsoft YaHei" charset="0"/>
              </a:rPr>
              <a:t>大规模通信技术：</a:t>
            </a:r>
            <a:r>
              <a:rPr kumimoji="1" lang="en-US" altLang="zh-CN" sz="1800" dirty="0">
                <a:latin typeface="Microsoft YaHei" charset="0"/>
                <a:ea typeface="Microsoft YaHei" charset="0"/>
                <a:cs typeface="Microsoft YaHei" charset="0"/>
              </a:rPr>
              <a:t>5G</a:t>
            </a:r>
          </a:p>
        </p:txBody>
      </p:sp>
    </p:spTree>
    <p:extLst>
      <p:ext uri="{BB962C8B-B14F-4D97-AF65-F5344CB8AC3E}">
        <p14:creationId xmlns:p14="http://schemas.microsoft.com/office/powerpoint/2010/main" val="222259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i!! Data Science is Cool – Hitchhikers Guide from Noob to Data Scientist">
            <a:extLst>
              <a:ext uri="{FF2B5EF4-FFF2-40B4-BE49-F238E27FC236}">
                <a16:creationId xmlns:a16="http://schemas.microsoft.com/office/drawing/2014/main" id="{EADB3F62-66B9-4EE2-A40F-24665B2FD55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3" name="副标题 2"/>
          <p:cNvSpPr>
            <a:spLocks noGrp="1"/>
          </p:cNvSpPr>
          <p:nvPr>
            <p:ph type="subTitle" idx="1"/>
          </p:nvPr>
        </p:nvSpPr>
        <p:spPr>
          <a:xfrm>
            <a:off x="3361912" y="3607825"/>
            <a:ext cx="5468175" cy="2197529"/>
          </a:xfrm>
        </p:spPr>
        <p:txBody>
          <a:bodyPr>
            <a:normAutofit fontScale="92500" lnSpcReduction="10000"/>
          </a:bodyPr>
          <a:lstStyle/>
          <a:p>
            <a:pP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吕 建 成</a:t>
            </a:r>
          </a:p>
          <a:p>
            <a:pPr>
              <a:lnSpc>
                <a:spcPct val="150000"/>
              </a:lnSpc>
            </a:pP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lvjiancheng@scu.edu.cn</a:t>
            </a:r>
          </a:p>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四川大学计算机学院（软件学院）</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数据智能与计算艺术实验室</a:t>
            </a:r>
          </a:p>
          <a:p>
            <a:pPr>
              <a:lnSpc>
                <a:spcPct val="150000"/>
              </a:lnSpc>
            </a:pP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617759" y="275143"/>
            <a:ext cx="3986989"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sp>
        <p:nvSpPr>
          <p:cNvPr id="2" name="标题 1"/>
          <p:cNvSpPr>
            <a:spLocks noGrp="1"/>
          </p:cNvSpPr>
          <p:nvPr>
            <p:ph type="ctrTitle"/>
          </p:nvPr>
        </p:nvSpPr>
        <p:spPr>
          <a:xfrm>
            <a:off x="1736350" y="1647432"/>
            <a:ext cx="8577060" cy="1425921"/>
          </a:xfrm>
        </p:spPr>
        <p:txBody>
          <a:bodyPr>
            <a:normAutofit/>
          </a:bodyPr>
          <a:lstStyle/>
          <a:p>
            <a:r>
              <a:rPr lang="en-US" altLang="zh-CN" sz="7200" b="1" dirty="0">
                <a:latin typeface="Times New Roman" panose="02020603050405020304" pitchFamily="18" charset="0"/>
                <a:ea typeface="Segoe UI Black" panose="020B0A02040204020203" pitchFamily="34" charset="0"/>
                <a:cs typeface="Times New Roman" panose="02020603050405020304" pitchFamily="18" charset="0"/>
              </a:rPr>
              <a:t>What Are Data</a:t>
            </a:r>
            <a:endParaRPr lang="zh-CN" altLang="en-US" sz="7200" b="1"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2682240" y="3073353"/>
            <a:ext cx="6685280" cy="0"/>
          </a:xfrm>
          <a:prstGeom prst="line">
            <a:avLst/>
          </a:prstGeom>
          <a:ln w="38100">
            <a:gradFill flip="none" rotWithShape="1">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0079F0AC-A617-4A90-8180-769B2E3B6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p:blipFill>
        <p:spPr>
          <a:xfrm>
            <a:off x="106332" y="77424"/>
            <a:ext cx="687156" cy="857103"/>
          </a:xfrm>
          <a:prstGeom prst="rect">
            <a:avLst/>
          </a:prstGeom>
        </p:spPr>
      </p:pic>
      <p:sp>
        <p:nvSpPr>
          <p:cNvPr id="10" name="灯片编号占位符 9">
            <a:extLst>
              <a:ext uri="{FF2B5EF4-FFF2-40B4-BE49-F238E27FC236}">
                <a16:creationId xmlns:a16="http://schemas.microsoft.com/office/drawing/2014/main" id="{A2324D8B-9D42-40A4-B417-8BEBC6C83B84}"/>
              </a:ext>
            </a:extLst>
          </p:cNvPr>
          <p:cNvSpPr>
            <a:spLocks noGrp="1"/>
          </p:cNvSpPr>
          <p:nvPr>
            <p:ph type="sldNum" sz="quarter" idx="12"/>
          </p:nvPr>
        </p:nvSpPr>
        <p:spPr/>
        <p:txBody>
          <a:bodyPr/>
          <a:lstStyle/>
          <a:p>
            <a:fld id="{0D4EF626-F2E7-47E8-A3E5-EAE9C4555C6D}" type="slidenum">
              <a:rPr lang="zh-CN" altLang="en-US" smtClean="0"/>
              <a:t>4</a:t>
            </a:fld>
            <a:endParaRPr lang="zh-CN" altLang="en-US" dirty="0"/>
          </a:p>
        </p:txBody>
      </p:sp>
      <p:grpSp>
        <p:nvGrpSpPr>
          <p:cNvPr id="14" name="组合 13">
            <a:extLst>
              <a:ext uri="{FF2B5EF4-FFF2-40B4-BE49-F238E27FC236}">
                <a16:creationId xmlns:a16="http://schemas.microsoft.com/office/drawing/2014/main" id="{5F9D8EA1-757D-484B-9515-79A41A9D0C41}"/>
              </a:ext>
            </a:extLst>
          </p:cNvPr>
          <p:cNvGrpSpPr/>
          <p:nvPr/>
        </p:nvGrpSpPr>
        <p:grpSpPr>
          <a:xfrm>
            <a:off x="0" y="0"/>
            <a:ext cx="12192000" cy="6858000"/>
            <a:chOff x="0" y="0"/>
            <a:chExt cx="12192000" cy="6858000"/>
          </a:xfrm>
        </p:grpSpPr>
        <p:pic>
          <p:nvPicPr>
            <p:cNvPr id="11" name="Picture 2">
              <a:extLst>
                <a:ext uri="{FF2B5EF4-FFF2-40B4-BE49-F238E27FC236}">
                  <a16:creationId xmlns:a16="http://schemas.microsoft.com/office/drawing/2014/main" id="{9EC78FD8-783E-45EE-B6E1-E9504D657C4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5B16C121-F743-4EFF-9442-83687E701EB3}"/>
                </a:ext>
              </a:extLst>
            </p:cNvPr>
            <p:cNvSpPr/>
            <p:nvPr/>
          </p:nvSpPr>
          <p:spPr>
            <a:xfrm>
              <a:off x="10262440" y="83127"/>
              <a:ext cx="1791015" cy="84638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6CF341BD-F490-40AD-9A30-CF18A79CDD2F}"/>
              </a:ext>
            </a:extLst>
          </p:cNvPr>
          <p:cNvSpPr/>
          <p:nvPr/>
        </p:nvSpPr>
        <p:spPr>
          <a:xfrm>
            <a:off x="2449774" y="2340591"/>
            <a:ext cx="6741994" cy="21975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9591C5A7-2622-4C49-9D10-FD74F8F9254F}"/>
              </a:ext>
            </a:extLst>
          </p:cNvPr>
          <p:cNvSpPr txBox="1"/>
          <p:nvPr/>
        </p:nvSpPr>
        <p:spPr>
          <a:xfrm>
            <a:off x="1762835" y="2278803"/>
            <a:ext cx="8666328" cy="2931765"/>
          </a:xfrm>
          <a:prstGeom prst="rect">
            <a:avLst/>
          </a:prstGeom>
          <a:noFill/>
        </p:spPr>
        <p:txBody>
          <a:bodyPr wrap="square" rtlCol="0">
            <a:spAutoFit/>
          </a:bodyPr>
          <a:lstStyle/>
          <a:p>
            <a:pPr algn="ctr">
              <a:lnSpc>
                <a:spcPct val="80000"/>
              </a:lnSpc>
            </a:pPr>
            <a:r>
              <a:rPr lang="en-US" altLang="zh-CN" sz="11500" b="1" dirty="0">
                <a:latin typeface="Copperplate Gothic Bold" panose="020E0705020206020404" pitchFamily="34" charset="0"/>
              </a:rPr>
              <a:t>BIG</a:t>
            </a:r>
          </a:p>
          <a:p>
            <a:pPr algn="ctr">
              <a:lnSpc>
                <a:spcPct val="80000"/>
              </a:lnSpc>
            </a:pPr>
            <a:r>
              <a:rPr lang="en-US" altLang="zh-CN" sz="11500" b="1" dirty="0">
                <a:latin typeface="Copperplate Gothic Bold" panose="020E0705020206020404" pitchFamily="34" charset="0"/>
              </a:rPr>
              <a:t>DATA</a:t>
            </a:r>
            <a:endParaRPr lang="zh-CN" altLang="en-US" sz="11500" b="1" dirty="0">
              <a:latin typeface="Copperplate Gothic Bold" panose="020E0705020206020404" pitchFamily="34" charset="0"/>
            </a:endParaRPr>
          </a:p>
        </p:txBody>
      </p:sp>
    </p:spTree>
    <p:extLst>
      <p:ext uri="{BB962C8B-B14F-4D97-AF65-F5344CB8AC3E}">
        <p14:creationId xmlns:p14="http://schemas.microsoft.com/office/powerpoint/2010/main" val="2885172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ello As-a-Service Economy, goodbye Outsourcing, Part I - Horses for Sources">
            <a:extLst>
              <a:ext uri="{FF2B5EF4-FFF2-40B4-BE49-F238E27FC236}">
                <a16:creationId xmlns:a16="http://schemas.microsoft.com/office/drawing/2014/main" id="{50E39496-CA35-4F1F-8A62-1C72EBB97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264" y="2280435"/>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083586" y="580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云计算</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大数据关键技术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95" y="6393381"/>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40</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F2093692-031F-479E-AF6E-7249A45BAAC8}"/>
              </a:ext>
            </a:extLst>
          </p:cNvPr>
          <p:cNvSpPr txBox="1"/>
          <p:nvPr/>
        </p:nvSpPr>
        <p:spPr>
          <a:xfrm>
            <a:off x="9220966" y="5215535"/>
            <a:ext cx="2424062" cy="400110"/>
          </a:xfrm>
          <a:prstGeom prst="rect">
            <a:avLst/>
          </a:prstGeom>
          <a:noFill/>
        </p:spPr>
        <p:txBody>
          <a:bodyPr wrap="none" rtlCol="0">
            <a:spAutoFit/>
          </a:bodyPr>
          <a:lstStyle/>
          <a:p>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rPr>
              <a:t>aaS</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 = "as a Service"</a:t>
            </a:r>
            <a:endPar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2" name="图片 21">
            <a:extLst>
              <a:ext uri="{FF2B5EF4-FFF2-40B4-BE49-F238E27FC236}">
                <a16:creationId xmlns:a16="http://schemas.microsoft.com/office/drawing/2014/main" id="{2EF6ACA9-5526-44AA-BED0-7507913E33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9223" y="2119294"/>
            <a:ext cx="1015108" cy="874592"/>
          </a:xfrm>
          <a:prstGeom prst="rect">
            <a:avLst/>
          </a:prstGeom>
        </p:spPr>
      </p:pic>
      <p:sp>
        <p:nvSpPr>
          <p:cNvPr id="23" name="圆角矩形 15">
            <a:extLst>
              <a:ext uri="{FF2B5EF4-FFF2-40B4-BE49-F238E27FC236}">
                <a16:creationId xmlns:a16="http://schemas.microsoft.com/office/drawing/2014/main" id="{593103DA-E873-48C2-9BC1-3B2D01817368}"/>
              </a:ext>
            </a:extLst>
          </p:cNvPr>
          <p:cNvSpPr/>
          <p:nvPr/>
        </p:nvSpPr>
        <p:spPr>
          <a:xfrm>
            <a:off x="1241103" y="2077754"/>
            <a:ext cx="7094316" cy="129223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a:extLst>
              <a:ext uri="{FF2B5EF4-FFF2-40B4-BE49-F238E27FC236}">
                <a16:creationId xmlns:a16="http://schemas.microsoft.com/office/drawing/2014/main" id="{99ED3F4B-C2B9-4896-AF4F-8FCD70491D0B}"/>
              </a:ext>
            </a:extLst>
          </p:cNvPr>
          <p:cNvSpPr/>
          <p:nvPr/>
        </p:nvSpPr>
        <p:spPr>
          <a:xfrm>
            <a:off x="1328740" y="1899357"/>
            <a:ext cx="726481" cy="400110"/>
          </a:xfrm>
          <a:prstGeom prst="rect">
            <a:avLst/>
          </a:prstGeom>
          <a:solidFill>
            <a:schemeClr val="bg1"/>
          </a:solidFill>
          <a:ln>
            <a:solidFill>
              <a:schemeClr val="bg1"/>
            </a:solidFill>
          </a:ln>
        </p:spPr>
        <p:txBody>
          <a:bodyPr wrap="none">
            <a:spAutoFit/>
          </a:bodyPr>
          <a:lstStyle/>
          <a:p>
            <a:r>
              <a:rPr kumimoji="1" lang="en-US" altLang="zh-CN" sz="20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SaaS</a:t>
            </a:r>
            <a:endParaRPr kumimoji="1" lang="zh-CN" altLang="en-US" sz="20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a:extLst>
              <a:ext uri="{FF2B5EF4-FFF2-40B4-BE49-F238E27FC236}">
                <a16:creationId xmlns:a16="http://schemas.microsoft.com/office/drawing/2014/main" id="{529EF3B2-4E50-4A8A-9315-33AF7C734C97}"/>
              </a:ext>
            </a:extLst>
          </p:cNvPr>
          <p:cNvSpPr txBox="1"/>
          <p:nvPr/>
        </p:nvSpPr>
        <p:spPr>
          <a:xfrm>
            <a:off x="1399449" y="2588671"/>
            <a:ext cx="2317778" cy="584775"/>
          </a:xfrm>
          <a:prstGeom prst="rect">
            <a:avLst/>
          </a:prstGeom>
          <a:noFill/>
        </p:spPr>
        <p:txBody>
          <a:bodyPr wrap="square" rtlCol="0">
            <a:spAutoFit/>
          </a:bodyPr>
          <a:lstStyle/>
          <a:p>
            <a:r>
              <a:rPr kumimoji="1"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软件</a:t>
            </a:r>
            <a:r>
              <a:rPr kumimoji="1"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即服务：提供即需即用软件</a:t>
            </a:r>
          </a:p>
        </p:txBody>
      </p:sp>
      <p:pic>
        <p:nvPicPr>
          <p:cNvPr id="29" name="图片 28">
            <a:extLst>
              <a:ext uri="{FF2B5EF4-FFF2-40B4-BE49-F238E27FC236}">
                <a16:creationId xmlns:a16="http://schemas.microsoft.com/office/drawing/2014/main" id="{0A6256E0-3E2F-4E76-8C9C-E296831124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6971" y="2163499"/>
            <a:ext cx="1008380" cy="745429"/>
          </a:xfrm>
          <a:prstGeom prst="rect">
            <a:avLst/>
          </a:prstGeom>
        </p:spPr>
      </p:pic>
      <p:pic>
        <p:nvPicPr>
          <p:cNvPr id="31" name="图片 30">
            <a:extLst>
              <a:ext uri="{FF2B5EF4-FFF2-40B4-BE49-F238E27FC236}">
                <a16:creationId xmlns:a16="http://schemas.microsoft.com/office/drawing/2014/main" id="{6F7F5020-7122-478F-BF65-5AA0A86B16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5399" y="2158192"/>
            <a:ext cx="909823" cy="810011"/>
          </a:xfrm>
          <a:prstGeom prst="rect">
            <a:avLst/>
          </a:prstGeom>
        </p:spPr>
      </p:pic>
      <p:sp>
        <p:nvSpPr>
          <p:cNvPr id="32" name="文本框 31">
            <a:extLst>
              <a:ext uri="{FF2B5EF4-FFF2-40B4-BE49-F238E27FC236}">
                <a16:creationId xmlns:a16="http://schemas.microsoft.com/office/drawing/2014/main" id="{B66B3926-F554-43B2-8B86-19AF377B460E}"/>
              </a:ext>
            </a:extLst>
          </p:cNvPr>
          <p:cNvSpPr txBox="1"/>
          <p:nvPr/>
        </p:nvSpPr>
        <p:spPr>
          <a:xfrm>
            <a:off x="4191520" y="2988579"/>
            <a:ext cx="1005403" cy="338554"/>
          </a:xfrm>
          <a:prstGeom prst="rect">
            <a:avLst/>
          </a:prstGeom>
          <a:noFill/>
        </p:spPr>
        <p:txBody>
          <a:bodyPr wrap="none" rtlCol="0">
            <a:spAutoFit/>
          </a:bodyPr>
          <a:lstStyle/>
          <a:p>
            <a:r>
              <a:rPr kumimoji="1"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版本控制</a:t>
            </a:r>
          </a:p>
        </p:txBody>
      </p:sp>
      <p:sp>
        <p:nvSpPr>
          <p:cNvPr id="33" name="文本框 32">
            <a:extLst>
              <a:ext uri="{FF2B5EF4-FFF2-40B4-BE49-F238E27FC236}">
                <a16:creationId xmlns:a16="http://schemas.microsoft.com/office/drawing/2014/main" id="{EF2CEE48-06FD-4B52-BC39-654D5825ADFC}"/>
              </a:ext>
            </a:extLst>
          </p:cNvPr>
          <p:cNvSpPr txBox="1"/>
          <p:nvPr/>
        </p:nvSpPr>
        <p:spPr>
          <a:xfrm>
            <a:off x="5570176" y="2992293"/>
            <a:ext cx="1005403" cy="338554"/>
          </a:xfrm>
          <a:prstGeom prst="rect">
            <a:avLst/>
          </a:prstGeom>
          <a:noFill/>
        </p:spPr>
        <p:txBody>
          <a:bodyPr wrap="none" rtlCol="0">
            <a:spAutoFit/>
          </a:bodyPr>
          <a:lstStyle/>
          <a:p>
            <a:r>
              <a:rPr kumimoji="1"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邮件服务</a:t>
            </a:r>
          </a:p>
        </p:txBody>
      </p:sp>
      <p:sp>
        <p:nvSpPr>
          <p:cNvPr id="34" name="文本框 33">
            <a:extLst>
              <a:ext uri="{FF2B5EF4-FFF2-40B4-BE49-F238E27FC236}">
                <a16:creationId xmlns:a16="http://schemas.microsoft.com/office/drawing/2014/main" id="{5CF7E777-9023-436D-8C30-30E3DE773F4A}"/>
              </a:ext>
            </a:extLst>
          </p:cNvPr>
          <p:cNvSpPr txBox="1"/>
          <p:nvPr/>
        </p:nvSpPr>
        <p:spPr>
          <a:xfrm>
            <a:off x="6929410" y="2995738"/>
            <a:ext cx="1005403" cy="338554"/>
          </a:xfrm>
          <a:prstGeom prst="rect">
            <a:avLst/>
          </a:prstGeom>
          <a:noFill/>
        </p:spPr>
        <p:txBody>
          <a:bodyPr wrap="none" rtlCol="0">
            <a:spAutoFit/>
          </a:bodyPr>
          <a:lstStyle/>
          <a:p>
            <a:r>
              <a:rPr kumimoji="1"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存储备份</a:t>
            </a:r>
          </a:p>
        </p:txBody>
      </p:sp>
      <p:sp>
        <p:nvSpPr>
          <p:cNvPr id="36" name="圆角矩形 37">
            <a:extLst>
              <a:ext uri="{FF2B5EF4-FFF2-40B4-BE49-F238E27FC236}">
                <a16:creationId xmlns:a16="http://schemas.microsoft.com/office/drawing/2014/main" id="{D50859EA-C5E2-4EB5-99B6-09ACF6984C2E}"/>
              </a:ext>
            </a:extLst>
          </p:cNvPr>
          <p:cNvSpPr/>
          <p:nvPr/>
        </p:nvSpPr>
        <p:spPr>
          <a:xfrm>
            <a:off x="1241103" y="5377729"/>
            <a:ext cx="7094316" cy="129223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矩形 36">
            <a:extLst>
              <a:ext uri="{FF2B5EF4-FFF2-40B4-BE49-F238E27FC236}">
                <a16:creationId xmlns:a16="http://schemas.microsoft.com/office/drawing/2014/main" id="{AE65696A-AB75-4174-B52D-5A2268D532E8}"/>
              </a:ext>
            </a:extLst>
          </p:cNvPr>
          <p:cNvSpPr/>
          <p:nvPr/>
        </p:nvSpPr>
        <p:spPr>
          <a:xfrm>
            <a:off x="1328740" y="5199332"/>
            <a:ext cx="683200" cy="400110"/>
          </a:xfrm>
          <a:prstGeom prst="rect">
            <a:avLst/>
          </a:prstGeom>
          <a:solidFill>
            <a:schemeClr val="bg1"/>
          </a:solidFill>
          <a:ln>
            <a:solidFill>
              <a:schemeClr val="bg1"/>
            </a:solidFill>
          </a:ln>
        </p:spPr>
        <p:txBody>
          <a:bodyPr wrap="none">
            <a:spAutoFit/>
          </a:bodyPr>
          <a:lstStyle/>
          <a:p>
            <a:r>
              <a:rPr kumimoji="1" lang="en-US" altLang="zh-CN" sz="2000" b="1" dirty="0" err="1">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IaaS</a:t>
            </a:r>
            <a:endParaRPr kumimoji="1" lang="zh-CN" altLang="en-US" sz="20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文本框 37">
            <a:extLst>
              <a:ext uri="{FF2B5EF4-FFF2-40B4-BE49-F238E27FC236}">
                <a16:creationId xmlns:a16="http://schemas.microsoft.com/office/drawing/2014/main" id="{77FD8498-8EFA-47F2-877D-62ABDB932067}"/>
              </a:ext>
            </a:extLst>
          </p:cNvPr>
          <p:cNvSpPr txBox="1"/>
          <p:nvPr/>
        </p:nvSpPr>
        <p:spPr>
          <a:xfrm>
            <a:off x="1406582" y="5887644"/>
            <a:ext cx="2310645" cy="584775"/>
          </a:xfrm>
          <a:prstGeom prst="rect">
            <a:avLst/>
          </a:prstGeom>
          <a:noFill/>
        </p:spPr>
        <p:txBody>
          <a:bodyPr wrap="square" rtlCol="0">
            <a:spAutoFit/>
          </a:bodyPr>
          <a:lstStyle/>
          <a:p>
            <a:r>
              <a:rPr kumimoji="1"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基础设施</a:t>
            </a:r>
            <a:r>
              <a:rPr kumimoji="1"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即服务：提供基础设施资源</a:t>
            </a:r>
          </a:p>
        </p:txBody>
      </p:sp>
      <p:sp>
        <p:nvSpPr>
          <p:cNvPr id="45" name="圆角矩形 27">
            <a:extLst>
              <a:ext uri="{FF2B5EF4-FFF2-40B4-BE49-F238E27FC236}">
                <a16:creationId xmlns:a16="http://schemas.microsoft.com/office/drawing/2014/main" id="{C9C57E3B-3790-4228-9598-9AE3BB82E4F3}"/>
              </a:ext>
            </a:extLst>
          </p:cNvPr>
          <p:cNvSpPr/>
          <p:nvPr/>
        </p:nvSpPr>
        <p:spPr>
          <a:xfrm>
            <a:off x="1241103" y="3649562"/>
            <a:ext cx="7094316" cy="141205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矩形 45">
            <a:extLst>
              <a:ext uri="{FF2B5EF4-FFF2-40B4-BE49-F238E27FC236}">
                <a16:creationId xmlns:a16="http://schemas.microsoft.com/office/drawing/2014/main" id="{EDF3C654-3496-46A2-A043-CFDEA825C0EE}"/>
              </a:ext>
            </a:extLst>
          </p:cNvPr>
          <p:cNvSpPr/>
          <p:nvPr/>
        </p:nvSpPr>
        <p:spPr>
          <a:xfrm>
            <a:off x="1328740" y="3471164"/>
            <a:ext cx="740908" cy="400110"/>
          </a:xfrm>
          <a:prstGeom prst="rect">
            <a:avLst/>
          </a:prstGeom>
          <a:solidFill>
            <a:schemeClr val="bg1"/>
          </a:solidFill>
          <a:ln>
            <a:solidFill>
              <a:schemeClr val="bg1"/>
            </a:solidFill>
          </a:ln>
        </p:spPr>
        <p:txBody>
          <a:bodyPr wrap="none">
            <a:spAutoFit/>
          </a:bodyPr>
          <a:lstStyle/>
          <a:p>
            <a:r>
              <a:rPr kumimoji="1" lang="en-US" altLang="zh-CN" sz="2000" b="1" dirty="0" err="1">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PaaS</a:t>
            </a:r>
            <a:endParaRPr kumimoji="1" lang="zh-CN" altLang="en-US" sz="20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文本框 46">
            <a:extLst>
              <a:ext uri="{FF2B5EF4-FFF2-40B4-BE49-F238E27FC236}">
                <a16:creationId xmlns:a16="http://schemas.microsoft.com/office/drawing/2014/main" id="{7626B945-CF64-4786-8137-5A105246163F}"/>
              </a:ext>
            </a:extLst>
          </p:cNvPr>
          <p:cNvSpPr txBox="1"/>
          <p:nvPr/>
        </p:nvSpPr>
        <p:spPr>
          <a:xfrm>
            <a:off x="1424473" y="4194008"/>
            <a:ext cx="2292754" cy="584775"/>
          </a:xfrm>
          <a:prstGeom prst="rect">
            <a:avLst/>
          </a:prstGeom>
          <a:noFill/>
        </p:spPr>
        <p:txBody>
          <a:bodyPr wrap="square" rtlCol="0">
            <a:spAutoFit/>
          </a:bodyPr>
          <a:lstStyle/>
          <a:p>
            <a:r>
              <a:rPr kumimoji="1"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平台</a:t>
            </a:r>
            <a:r>
              <a:rPr kumimoji="1"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即服务：提供服务器平台资源</a:t>
            </a:r>
          </a:p>
        </p:txBody>
      </p:sp>
      <p:pic>
        <p:nvPicPr>
          <p:cNvPr id="41" name="图片 40">
            <a:extLst>
              <a:ext uri="{FF2B5EF4-FFF2-40B4-BE49-F238E27FC236}">
                <a16:creationId xmlns:a16="http://schemas.microsoft.com/office/drawing/2014/main" id="{496A5B14-28C7-4F37-B7B1-AC585E4AFC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49917" y="3850651"/>
            <a:ext cx="1380250" cy="684276"/>
          </a:xfrm>
          <a:prstGeom prst="rect">
            <a:avLst/>
          </a:prstGeom>
        </p:spPr>
      </p:pic>
      <p:pic>
        <p:nvPicPr>
          <p:cNvPr id="42" name="图片 41">
            <a:extLst>
              <a:ext uri="{FF2B5EF4-FFF2-40B4-BE49-F238E27FC236}">
                <a16:creationId xmlns:a16="http://schemas.microsoft.com/office/drawing/2014/main" id="{4500B9E2-2B76-49D8-97EA-B21939E5777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19684" y="3797887"/>
            <a:ext cx="864868" cy="753169"/>
          </a:xfrm>
          <a:prstGeom prst="rect">
            <a:avLst/>
          </a:prstGeom>
        </p:spPr>
      </p:pic>
      <p:pic>
        <p:nvPicPr>
          <p:cNvPr id="43" name="图片 42">
            <a:extLst>
              <a:ext uri="{FF2B5EF4-FFF2-40B4-BE49-F238E27FC236}">
                <a16:creationId xmlns:a16="http://schemas.microsoft.com/office/drawing/2014/main" id="{36433022-F835-48E6-A2DB-E559035E6B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71731" y="3728646"/>
            <a:ext cx="1320762" cy="796126"/>
          </a:xfrm>
          <a:prstGeom prst="rect">
            <a:avLst/>
          </a:prstGeom>
        </p:spPr>
      </p:pic>
      <p:sp>
        <p:nvSpPr>
          <p:cNvPr id="44" name="文本框 43">
            <a:extLst>
              <a:ext uri="{FF2B5EF4-FFF2-40B4-BE49-F238E27FC236}">
                <a16:creationId xmlns:a16="http://schemas.microsoft.com/office/drawing/2014/main" id="{3D40FA5C-2591-422A-9FB7-77EC1AAA02C1}"/>
              </a:ext>
            </a:extLst>
          </p:cNvPr>
          <p:cNvSpPr txBox="1"/>
          <p:nvPr/>
        </p:nvSpPr>
        <p:spPr>
          <a:xfrm>
            <a:off x="4414297" y="4647675"/>
            <a:ext cx="3262432" cy="338554"/>
          </a:xfrm>
          <a:prstGeom prst="rect">
            <a:avLst/>
          </a:prstGeom>
          <a:noFill/>
        </p:spPr>
        <p:txBody>
          <a:bodyPr wrap="none" rtlCol="0">
            <a:spAutoFit/>
          </a:bodyPr>
          <a:lstStyle/>
          <a:p>
            <a:r>
              <a:rPr kumimoji="1"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程序测试、网站平台、数据库资源</a:t>
            </a:r>
          </a:p>
        </p:txBody>
      </p:sp>
      <p:sp>
        <p:nvSpPr>
          <p:cNvPr id="48" name="矩形 47">
            <a:extLst>
              <a:ext uri="{FF2B5EF4-FFF2-40B4-BE49-F238E27FC236}">
                <a16:creationId xmlns:a16="http://schemas.microsoft.com/office/drawing/2014/main" id="{20715878-6D19-49ED-ABB5-C1B5C5F9DB34}"/>
              </a:ext>
            </a:extLst>
          </p:cNvPr>
          <p:cNvSpPr/>
          <p:nvPr/>
        </p:nvSpPr>
        <p:spPr>
          <a:xfrm>
            <a:off x="1357680" y="2229846"/>
            <a:ext cx="1960793" cy="338554"/>
          </a:xfrm>
          <a:prstGeom prst="rect">
            <a:avLst/>
          </a:prstGeom>
        </p:spPr>
        <p:txBody>
          <a:bodyPr wrap="none">
            <a:spAutoFit/>
          </a:body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Software</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as a Service</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矩形 48">
            <a:extLst>
              <a:ext uri="{FF2B5EF4-FFF2-40B4-BE49-F238E27FC236}">
                <a16:creationId xmlns:a16="http://schemas.microsoft.com/office/drawing/2014/main" id="{D8747BB5-0B29-4107-B462-63D2B4954DF8}"/>
              </a:ext>
            </a:extLst>
          </p:cNvPr>
          <p:cNvSpPr/>
          <p:nvPr/>
        </p:nvSpPr>
        <p:spPr>
          <a:xfrm>
            <a:off x="1357679" y="3760783"/>
            <a:ext cx="1939955" cy="338554"/>
          </a:xfrm>
          <a:prstGeom prst="rect">
            <a:avLst/>
          </a:prstGeom>
        </p:spPr>
        <p:txBody>
          <a:bodyPr wrap="none">
            <a:spAutoFit/>
          </a:body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Platform</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as a Service</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a:extLst>
              <a:ext uri="{FF2B5EF4-FFF2-40B4-BE49-F238E27FC236}">
                <a16:creationId xmlns:a16="http://schemas.microsoft.com/office/drawing/2014/main" id="{2DA2FEE6-BDE1-4675-B8BA-EB3A01392B2D}"/>
              </a:ext>
            </a:extLst>
          </p:cNvPr>
          <p:cNvSpPr/>
          <p:nvPr/>
        </p:nvSpPr>
        <p:spPr>
          <a:xfrm>
            <a:off x="1376522" y="5580299"/>
            <a:ext cx="2340705" cy="338554"/>
          </a:xfrm>
          <a:prstGeom prst="rect">
            <a:avLst/>
          </a:prstGeom>
        </p:spPr>
        <p:txBody>
          <a:bodyPr wrap="none">
            <a:spAutoFit/>
          </a:body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Infrastructure</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as a Service</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1" name="图片 50">
            <a:extLst>
              <a:ext uri="{FF2B5EF4-FFF2-40B4-BE49-F238E27FC236}">
                <a16:creationId xmlns:a16="http://schemas.microsoft.com/office/drawing/2014/main" id="{629D350D-1060-48DF-8E95-5A5E0E7749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14297" y="5495006"/>
            <a:ext cx="928131" cy="847693"/>
          </a:xfrm>
          <a:prstGeom prst="rect">
            <a:avLst/>
          </a:prstGeom>
        </p:spPr>
      </p:pic>
      <p:sp>
        <p:nvSpPr>
          <p:cNvPr id="52" name="文本框 51">
            <a:extLst>
              <a:ext uri="{FF2B5EF4-FFF2-40B4-BE49-F238E27FC236}">
                <a16:creationId xmlns:a16="http://schemas.microsoft.com/office/drawing/2014/main" id="{661BAB88-EEFF-4862-8339-C850AB1518E2}"/>
              </a:ext>
            </a:extLst>
          </p:cNvPr>
          <p:cNvSpPr txBox="1"/>
          <p:nvPr/>
        </p:nvSpPr>
        <p:spPr>
          <a:xfrm>
            <a:off x="4954622" y="6323456"/>
            <a:ext cx="2236510" cy="338554"/>
          </a:xfrm>
          <a:prstGeom prst="rect">
            <a:avLst/>
          </a:prstGeom>
          <a:noFill/>
        </p:spPr>
        <p:txBody>
          <a:bodyPr wrap="none" rtlCol="0">
            <a:spAutoFit/>
          </a:bodyPr>
          <a:lstStyle/>
          <a:p>
            <a:r>
              <a:rPr kumimoji="1"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虚拟机、底层硬件资源</a:t>
            </a:r>
          </a:p>
        </p:txBody>
      </p:sp>
      <p:pic>
        <p:nvPicPr>
          <p:cNvPr id="53" name="图片 52">
            <a:extLst>
              <a:ext uri="{FF2B5EF4-FFF2-40B4-BE49-F238E27FC236}">
                <a16:creationId xmlns:a16="http://schemas.microsoft.com/office/drawing/2014/main" id="{E94ADE1C-1FC8-4E4C-81A3-8E4F44D4D4B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97925" y="5585638"/>
            <a:ext cx="2155307" cy="611793"/>
          </a:xfrm>
          <a:prstGeom prst="rect">
            <a:avLst/>
          </a:prstGeom>
        </p:spPr>
      </p:pic>
    </p:spTree>
    <p:extLst>
      <p:ext uri="{BB962C8B-B14F-4D97-AF65-F5344CB8AC3E}">
        <p14:creationId xmlns:p14="http://schemas.microsoft.com/office/powerpoint/2010/main" val="3540764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083586" y="580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云计算</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大数据关键技术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95" y="6393381"/>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41</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矩形 34">
            <a:extLst>
              <a:ext uri="{FF2B5EF4-FFF2-40B4-BE49-F238E27FC236}">
                <a16:creationId xmlns:a16="http://schemas.microsoft.com/office/drawing/2014/main" id="{CCADDCD5-0981-4AAF-9FB5-34EF038D0526}"/>
              </a:ext>
            </a:extLst>
          </p:cNvPr>
          <p:cNvSpPr/>
          <p:nvPr/>
        </p:nvSpPr>
        <p:spPr>
          <a:xfrm>
            <a:off x="1115715" y="1813571"/>
            <a:ext cx="9065902" cy="1884618"/>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000" dirty="0">
                <a:latin typeface="Microsoft YaHei" charset="0"/>
                <a:ea typeface="Microsoft YaHei" charset="0"/>
                <a:cs typeface="Microsoft YaHei" charset="0"/>
              </a:rPr>
              <a:t>从</a:t>
            </a:r>
            <a:r>
              <a:rPr lang="zh-CN" altLang="en-US" sz="2000" dirty="0">
                <a:solidFill>
                  <a:srgbClr val="FF0000"/>
                </a:solidFill>
                <a:latin typeface="Microsoft YaHei" charset="0"/>
                <a:ea typeface="Microsoft YaHei" charset="0"/>
                <a:cs typeface="Microsoft YaHei" charset="0"/>
              </a:rPr>
              <a:t>整体</a:t>
            </a:r>
            <a:r>
              <a:rPr lang="zh-CN" altLang="en-US" sz="2000" dirty="0">
                <a:latin typeface="Microsoft YaHei" charset="0"/>
                <a:ea typeface="Microsoft YaHei" charset="0"/>
                <a:cs typeface="Microsoft YaHei" charset="0"/>
              </a:rPr>
              <a:t>上看，大数据与云计算是相辅相成的 </a:t>
            </a:r>
          </a:p>
          <a:p>
            <a:pPr marL="342900" indent="-342900">
              <a:lnSpc>
                <a:spcPct val="150000"/>
              </a:lnSpc>
              <a:buFont typeface="Wingdings" panose="05000000000000000000" pitchFamily="2" charset="2"/>
              <a:buChar char="Ø"/>
            </a:pPr>
            <a:r>
              <a:rPr lang="zh-CN" altLang="en-US" sz="2000" dirty="0">
                <a:latin typeface="Microsoft YaHei" charset="0"/>
                <a:ea typeface="Microsoft YaHei" charset="0"/>
                <a:cs typeface="Microsoft YaHei" charset="0"/>
              </a:rPr>
              <a:t>从</a:t>
            </a:r>
            <a:r>
              <a:rPr lang="zh-CN" altLang="en-US" sz="2000" dirty="0">
                <a:solidFill>
                  <a:srgbClr val="FF0000"/>
                </a:solidFill>
                <a:latin typeface="Microsoft YaHei" charset="0"/>
                <a:ea typeface="Microsoft YaHei" charset="0"/>
                <a:cs typeface="Microsoft YaHei" charset="0"/>
              </a:rPr>
              <a:t>技术</a:t>
            </a:r>
            <a:r>
              <a:rPr lang="zh-CN" altLang="en-US" sz="2000" dirty="0">
                <a:latin typeface="Microsoft YaHei" charset="0"/>
                <a:ea typeface="Microsoft YaHei" charset="0"/>
                <a:cs typeface="Microsoft YaHei" charset="0"/>
              </a:rPr>
              <a:t>上看，大数据根植于云计算 </a:t>
            </a:r>
          </a:p>
          <a:p>
            <a:pPr marL="285750" indent="-285750">
              <a:lnSpc>
                <a:spcPct val="150000"/>
              </a:lnSpc>
              <a:buFont typeface="Wingdings" panose="05000000000000000000" pitchFamily="2" charset="2"/>
              <a:buChar char="Ø"/>
            </a:pPr>
            <a:r>
              <a:rPr lang="zh-CN" altLang="en-US" sz="2000" dirty="0">
                <a:solidFill>
                  <a:srgbClr val="FF0000"/>
                </a:solidFill>
                <a:latin typeface="Microsoft YaHei" charset="0"/>
                <a:ea typeface="Microsoft YaHei" charset="0"/>
                <a:cs typeface="Microsoft YaHei" charset="0"/>
              </a:rPr>
              <a:t>云计算关键技术</a:t>
            </a:r>
            <a:r>
              <a:rPr lang="zh-CN" altLang="en-US" sz="2000" dirty="0">
                <a:latin typeface="Microsoft YaHei" charset="0"/>
                <a:ea typeface="Microsoft YaHei" charset="0"/>
                <a:cs typeface="Microsoft YaHei" charset="0"/>
              </a:rPr>
              <a:t>中的海量数据存储技术、海量数据管理技术、</a:t>
            </a:r>
            <a:r>
              <a:rPr lang="en-US" altLang="zh-CN" sz="2000" dirty="0">
                <a:latin typeface="Microsoft YaHei" charset="0"/>
                <a:ea typeface="Microsoft YaHei" charset="0"/>
                <a:cs typeface="Microsoft YaHei" charset="0"/>
              </a:rPr>
              <a:t>MapReduce</a:t>
            </a:r>
            <a:r>
              <a:rPr lang="zh-CN" altLang="en-US" sz="2000" dirty="0">
                <a:latin typeface="Microsoft YaHei" charset="0"/>
                <a:ea typeface="Microsoft YaHei" charset="0"/>
                <a:cs typeface="Microsoft YaHei" charset="0"/>
              </a:rPr>
              <a:t>编程模型，都是大数据技术的基础。 </a:t>
            </a:r>
          </a:p>
        </p:txBody>
      </p:sp>
      <p:graphicFrame>
        <p:nvGraphicFramePr>
          <p:cNvPr id="39" name="表格 38">
            <a:extLst>
              <a:ext uri="{FF2B5EF4-FFF2-40B4-BE49-F238E27FC236}">
                <a16:creationId xmlns:a16="http://schemas.microsoft.com/office/drawing/2014/main" id="{7ECCCF39-5D99-4187-BA85-526017CAB40E}"/>
              </a:ext>
            </a:extLst>
          </p:cNvPr>
          <p:cNvGraphicFramePr>
            <a:graphicFrameLocks noGrp="1"/>
          </p:cNvGraphicFramePr>
          <p:nvPr>
            <p:extLst>
              <p:ext uri="{D42A27DB-BD31-4B8C-83A1-F6EECF244321}">
                <p14:modId xmlns:p14="http://schemas.microsoft.com/office/powerpoint/2010/main" val="1489855847"/>
              </p:ext>
            </p:extLst>
          </p:nvPr>
        </p:nvGraphicFramePr>
        <p:xfrm>
          <a:off x="2148165" y="3884353"/>
          <a:ext cx="8016658" cy="2219960"/>
        </p:xfrm>
        <a:graphic>
          <a:graphicData uri="http://schemas.openxmlformats.org/drawingml/2006/table">
            <a:tbl>
              <a:tblPr firstRow="1" bandRow="1">
                <a:tableStyleId>{5C22544A-7EE6-4342-B048-85BDC9FD1C3A}</a:tableStyleId>
              </a:tblPr>
              <a:tblGrid>
                <a:gridCol w="2868461">
                  <a:extLst>
                    <a:ext uri="{9D8B030D-6E8A-4147-A177-3AD203B41FA5}">
                      <a16:colId xmlns:a16="http://schemas.microsoft.com/office/drawing/2014/main" val="20000"/>
                    </a:ext>
                  </a:extLst>
                </a:gridCol>
                <a:gridCol w="5148197">
                  <a:extLst>
                    <a:ext uri="{9D8B030D-6E8A-4147-A177-3AD203B41FA5}">
                      <a16:colId xmlns:a16="http://schemas.microsoft.com/office/drawing/2014/main" val="20001"/>
                    </a:ext>
                  </a:extLst>
                </a:gridCol>
              </a:tblGrid>
              <a:tr h="370840">
                <a:tc>
                  <a:txBody>
                    <a:bodyPr/>
                    <a:lstStyle/>
                    <a:p>
                      <a:pPr algn="ctr"/>
                      <a:r>
                        <a:rPr lang="zh-CN" altLang="en-US" dirty="0">
                          <a:latin typeface="Microsoft YaHei" charset="0"/>
                          <a:ea typeface="Microsoft YaHei" charset="0"/>
                          <a:cs typeface="Microsoft YaHei" charset="0"/>
                        </a:rPr>
                        <a:t>云计算技术</a:t>
                      </a:r>
                    </a:p>
                  </a:txBody>
                  <a:tcPr/>
                </a:tc>
                <a:tc>
                  <a:txBody>
                    <a:bodyPr/>
                    <a:lstStyle/>
                    <a:p>
                      <a:pPr algn="ctr"/>
                      <a:r>
                        <a:rPr lang="zh-CN" altLang="en-US" dirty="0">
                          <a:latin typeface="Microsoft YaHei" charset="0"/>
                          <a:ea typeface="Microsoft YaHei" charset="0"/>
                          <a:cs typeface="Microsoft YaHei" charset="0"/>
                        </a:rPr>
                        <a:t>描述</a:t>
                      </a:r>
                    </a:p>
                  </a:txBody>
                  <a:tcPr/>
                </a:tc>
                <a:extLst>
                  <a:ext uri="{0D108BD9-81ED-4DB2-BD59-A6C34878D82A}">
                    <a16:rowId xmlns:a16="http://schemas.microsoft.com/office/drawing/2014/main" val="10000"/>
                  </a:ext>
                </a:extLst>
              </a:tr>
              <a:tr h="370840">
                <a:tc>
                  <a:txBody>
                    <a:bodyPr/>
                    <a:lstStyle/>
                    <a:p>
                      <a:pPr algn="ctr"/>
                      <a:r>
                        <a:rPr lang="zh-CN" altLang="en-US" dirty="0">
                          <a:latin typeface="Microsoft YaHei" charset="0"/>
                          <a:ea typeface="Microsoft YaHei" charset="0"/>
                          <a:cs typeface="Microsoft YaHei" charset="0"/>
                        </a:rPr>
                        <a:t>虚拟化技术</a:t>
                      </a:r>
                    </a:p>
                  </a:txBody>
                  <a:tcPr/>
                </a:tc>
                <a:tc>
                  <a:txBody>
                    <a:bodyPr/>
                    <a:lstStyle/>
                    <a:p>
                      <a:r>
                        <a:rPr lang="zh-CN" altLang="en-US" sz="1600" dirty="0">
                          <a:latin typeface="Microsoft YaHei" charset="0"/>
                          <a:ea typeface="Microsoft YaHei" charset="0"/>
                          <a:cs typeface="Microsoft YaHei" charset="0"/>
                        </a:rPr>
                        <a:t>软硬件隔离，资源整合</a:t>
                      </a:r>
                    </a:p>
                  </a:txBody>
                  <a:tcPr/>
                </a:tc>
                <a:extLst>
                  <a:ext uri="{0D108BD9-81ED-4DB2-BD59-A6C34878D82A}">
                    <a16:rowId xmlns:a16="http://schemas.microsoft.com/office/drawing/2014/main" val="10001"/>
                  </a:ext>
                </a:extLst>
              </a:tr>
              <a:tr h="370840">
                <a:tc>
                  <a:txBody>
                    <a:bodyPr/>
                    <a:lstStyle/>
                    <a:p>
                      <a:pPr algn="ctr"/>
                      <a:r>
                        <a:rPr lang="zh-CN" altLang="en-US" dirty="0">
                          <a:latin typeface="Microsoft YaHei" charset="0"/>
                          <a:ea typeface="Microsoft YaHei" charset="0"/>
                          <a:cs typeface="Microsoft YaHei" charset="0"/>
                        </a:rPr>
                        <a:t>云计算平台管理技术</a:t>
                      </a:r>
                    </a:p>
                  </a:txBody>
                  <a:tcPr/>
                </a:tc>
                <a:tc>
                  <a:txBody>
                    <a:bodyPr/>
                    <a:lstStyle/>
                    <a:p>
                      <a:r>
                        <a:rPr lang="zh-CN" altLang="en-US" sz="1600" dirty="0">
                          <a:latin typeface="Microsoft YaHei" charset="0"/>
                          <a:ea typeface="Microsoft YaHei" charset="0"/>
                          <a:cs typeface="Microsoft YaHei" charset="0"/>
                        </a:rPr>
                        <a:t>大规模系统运营，快速故障检测与恢复</a:t>
                      </a:r>
                    </a:p>
                  </a:txBody>
                  <a:tcPr/>
                </a:tc>
                <a:extLst>
                  <a:ext uri="{0D108BD9-81ED-4DB2-BD59-A6C34878D82A}">
                    <a16:rowId xmlns:a16="http://schemas.microsoft.com/office/drawing/2014/main" val="10002"/>
                  </a:ext>
                </a:extLst>
              </a:tr>
              <a:tr h="346687">
                <a:tc>
                  <a:txBody>
                    <a:bodyPr/>
                    <a:lstStyle/>
                    <a:p>
                      <a:pPr algn="ctr"/>
                      <a:r>
                        <a:rPr lang="en-US" altLang="zh-CN" dirty="0">
                          <a:latin typeface="Microsoft YaHei" charset="0"/>
                          <a:ea typeface="Microsoft YaHei" charset="0"/>
                          <a:cs typeface="Microsoft YaHei" charset="0"/>
                        </a:rPr>
                        <a:t>MapReduce</a:t>
                      </a:r>
                      <a:r>
                        <a:rPr lang="zh-CN" altLang="en-US" dirty="0">
                          <a:latin typeface="Microsoft YaHei" charset="0"/>
                          <a:ea typeface="Microsoft YaHei" charset="0"/>
                          <a:cs typeface="Microsoft YaHei" charset="0"/>
                        </a:rPr>
                        <a:t>编程模型</a:t>
                      </a:r>
                    </a:p>
                  </a:txBody>
                  <a:tcPr/>
                </a:tc>
                <a:tc>
                  <a:txBody>
                    <a:bodyPr/>
                    <a:lstStyle/>
                    <a:p>
                      <a:r>
                        <a:rPr lang="zh-CN" altLang="en-US" sz="1600" dirty="0">
                          <a:latin typeface="Microsoft YaHei" charset="0"/>
                          <a:ea typeface="Microsoft YaHei" charset="0"/>
                          <a:cs typeface="Microsoft YaHei" charset="0"/>
                        </a:rPr>
                        <a:t>分布式编程模型，用于并行处理大规模数据集</a:t>
                      </a:r>
                    </a:p>
                  </a:txBody>
                  <a:tcPr/>
                </a:tc>
                <a:extLst>
                  <a:ext uri="{0D108BD9-81ED-4DB2-BD59-A6C34878D82A}">
                    <a16:rowId xmlns:a16="http://schemas.microsoft.com/office/drawing/2014/main" val="10003"/>
                  </a:ext>
                </a:extLst>
              </a:tr>
              <a:tr h="370840">
                <a:tc>
                  <a:txBody>
                    <a:bodyPr/>
                    <a:lstStyle/>
                    <a:p>
                      <a:pPr algn="ctr"/>
                      <a:r>
                        <a:rPr lang="zh-CN" altLang="en-US" dirty="0">
                          <a:latin typeface="Microsoft YaHei" charset="0"/>
                          <a:ea typeface="Microsoft YaHei" charset="0"/>
                          <a:cs typeface="Microsoft YaHei" charset="0"/>
                        </a:rPr>
                        <a:t>海量数据存储技术</a:t>
                      </a:r>
                    </a:p>
                  </a:txBody>
                  <a:tcPr/>
                </a:tc>
                <a:tc>
                  <a:txBody>
                    <a:bodyPr/>
                    <a:lstStyle/>
                    <a:p>
                      <a:r>
                        <a:rPr lang="zh-CN" altLang="en-US" sz="1600" dirty="0">
                          <a:latin typeface="Microsoft YaHei" charset="0"/>
                          <a:ea typeface="Microsoft YaHei" charset="0"/>
                          <a:cs typeface="Microsoft YaHei" charset="0"/>
                        </a:rPr>
                        <a:t>分布式存储方式存储数据。冗余存储方式保证系统可靠</a:t>
                      </a:r>
                    </a:p>
                  </a:txBody>
                  <a:tcPr/>
                </a:tc>
                <a:extLst>
                  <a:ext uri="{0D108BD9-81ED-4DB2-BD59-A6C34878D82A}">
                    <a16:rowId xmlns:a16="http://schemas.microsoft.com/office/drawing/2014/main" val="10004"/>
                  </a:ext>
                </a:extLst>
              </a:tr>
              <a:tr h="370840">
                <a:tc>
                  <a:txBody>
                    <a:bodyPr/>
                    <a:lstStyle/>
                    <a:p>
                      <a:pPr algn="ctr"/>
                      <a:r>
                        <a:rPr lang="zh-CN" altLang="en-US" dirty="0">
                          <a:latin typeface="Microsoft YaHei" charset="0"/>
                          <a:ea typeface="Microsoft YaHei" charset="0"/>
                          <a:cs typeface="Microsoft YaHei" charset="0"/>
                        </a:rPr>
                        <a:t>海量数据管理技术</a:t>
                      </a:r>
                    </a:p>
                  </a:txBody>
                  <a:tcPr/>
                </a:tc>
                <a:tc>
                  <a:txBody>
                    <a:bodyPr/>
                    <a:lstStyle/>
                    <a:p>
                      <a:r>
                        <a:rPr lang="en-US" altLang="zh-CN" sz="1600" dirty="0">
                          <a:latin typeface="Microsoft YaHei" charset="0"/>
                          <a:ea typeface="Microsoft YaHei" charset="0"/>
                          <a:cs typeface="Microsoft YaHei" charset="0"/>
                        </a:rPr>
                        <a:t>NoSQL</a:t>
                      </a:r>
                      <a:r>
                        <a:rPr lang="zh-CN" altLang="en-US" sz="1600" dirty="0">
                          <a:latin typeface="Microsoft YaHei" charset="0"/>
                          <a:ea typeface="Microsoft YaHei" charset="0"/>
                          <a:cs typeface="Microsoft YaHei" charset="0"/>
                        </a:rPr>
                        <a:t>数据库，进行海量数据管理以便后续分析挖掘</a:t>
                      </a:r>
                    </a:p>
                  </a:txBody>
                  <a:tcPr/>
                </a:tc>
                <a:extLst>
                  <a:ext uri="{0D108BD9-81ED-4DB2-BD59-A6C34878D82A}">
                    <a16:rowId xmlns:a16="http://schemas.microsoft.com/office/drawing/2014/main" val="10005"/>
                  </a:ext>
                </a:extLst>
              </a:tr>
            </a:tbl>
          </a:graphicData>
        </a:graphic>
      </p:graphicFrame>
      <p:sp>
        <p:nvSpPr>
          <p:cNvPr id="40" name="左大括号 39">
            <a:extLst>
              <a:ext uri="{FF2B5EF4-FFF2-40B4-BE49-F238E27FC236}">
                <a16:creationId xmlns:a16="http://schemas.microsoft.com/office/drawing/2014/main" id="{A841CC25-35BE-45A0-ACAA-C4085FF4D11B}"/>
              </a:ext>
            </a:extLst>
          </p:cNvPr>
          <p:cNvSpPr/>
          <p:nvPr/>
        </p:nvSpPr>
        <p:spPr>
          <a:xfrm>
            <a:off x="1825621" y="5141832"/>
            <a:ext cx="463463" cy="815505"/>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rgbClr val="FF0000"/>
              </a:solidFill>
            </a:endParaRPr>
          </a:p>
        </p:txBody>
      </p:sp>
      <p:sp>
        <p:nvSpPr>
          <p:cNvPr id="54" name="文本框 53">
            <a:extLst>
              <a:ext uri="{FF2B5EF4-FFF2-40B4-BE49-F238E27FC236}">
                <a16:creationId xmlns:a16="http://schemas.microsoft.com/office/drawing/2014/main" id="{37985E21-8ED7-47DB-B3F6-732BB6593A51}"/>
              </a:ext>
            </a:extLst>
          </p:cNvPr>
          <p:cNvSpPr txBox="1"/>
          <p:nvPr/>
        </p:nvSpPr>
        <p:spPr>
          <a:xfrm>
            <a:off x="1388386" y="4268224"/>
            <a:ext cx="461665" cy="1938992"/>
          </a:xfrm>
          <a:prstGeom prst="rect">
            <a:avLst/>
          </a:prstGeom>
          <a:noFill/>
          <a:ln>
            <a:noFill/>
          </a:ln>
        </p:spPr>
        <p:txBody>
          <a:bodyPr vert="eaVert" wrap="none" rtlCol="0">
            <a:spAutoFit/>
          </a:bodyPr>
          <a:lstStyle/>
          <a:p>
            <a:r>
              <a:rPr kumimoji="1" lang="zh-CN" altLang="en-US" dirty="0">
                <a:solidFill>
                  <a:srgbClr val="FF0000"/>
                </a:solidFill>
                <a:latin typeface="Microsoft YaHei" charset="0"/>
                <a:ea typeface="Microsoft YaHei" charset="0"/>
                <a:cs typeface="Microsoft YaHei" charset="0"/>
              </a:rPr>
              <a:t>大数据的关键技术</a:t>
            </a:r>
          </a:p>
        </p:txBody>
      </p:sp>
    </p:spTree>
    <p:extLst>
      <p:ext uri="{BB962C8B-B14F-4D97-AF65-F5344CB8AC3E}">
        <p14:creationId xmlns:p14="http://schemas.microsoft.com/office/powerpoint/2010/main" val="1523411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Internet of Things (IoT): Connecting &amp;quot;Anything, Anyone, Anytime,... |  Download Scientific Diagram">
            <a:extLst>
              <a:ext uri="{FF2B5EF4-FFF2-40B4-BE49-F238E27FC236}">
                <a16:creationId xmlns:a16="http://schemas.microsoft.com/office/drawing/2014/main" id="{FDCF6482-430B-427C-A555-D7507D77F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909" y="3652352"/>
            <a:ext cx="4521381" cy="3087438"/>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083586" y="580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物联网</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大数据关键技术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42</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8" name="图片 17">
            <a:extLst>
              <a:ext uri="{FF2B5EF4-FFF2-40B4-BE49-F238E27FC236}">
                <a16:creationId xmlns:a16="http://schemas.microsoft.com/office/drawing/2014/main" id="{55C54DAC-2080-4A32-B53F-DD0D67E66BBD}"/>
              </a:ext>
            </a:extLst>
          </p:cNvPr>
          <p:cNvPicPr>
            <a:picLocks noChangeAspect="1"/>
          </p:cNvPicPr>
          <p:nvPr/>
        </p:nvPicPr>
        <p:blipFill>
          <a:blip r:embed="rId4"/>
          <a:stretch>
            <a:fillRect/>
          </a:stretch>
        </p:blipFill>
        <p:spPr>
          <a:xfrm>
            <a:off x="1167894" y="1885090"/>
            <a:ext cx="1601248" cy="1601248"/>
          </a:xfrm>
          <a:prstGeom prst="rect">
            <a:avLst/>
          </a:prstGeom>
        </p:spPr>
      </p:pic>
      <p:grpSp>
        <p:nvGrpSpPr>
          <p:cNvPr id="19" name="组 9">
            <a:extLst>
              <a:ext uri="{FF2B5EF4-FFF2-40B4-BE49-F238E27FC236}">
                <a16:creationId xmlns:a16="http://schemas.microsoft.com/office/drawing/2014/main" id="{C2A77EBF-B72A-4DEB-AA5D-0988E9695F37}"/>
              </a:ext>
            </a:extLst>
          </p:cNvPr>
          <p:cNvGrpSpPr/>
          <p:nvPr/>
        </p:nvGrpSpPr>
        <p:grpSpPr>
          <a:xfrm>
            <a:off x="3210315" y="2009834"/>
            <a:ext cx="7062093" cy="1392780"/>
            <a:chOff x="1552249" y="1669549"/>
            <a:chExt cx="7062093" cy="1392780"/>
          </a:xfrm>
        </p:grpSpPr>
        <p:pic>
          <p:nvPicPr>
            <p:cNvPr id="21" name="图片 20">
              <a:extLst>
                <a:ext uri="{FF2B5EF4-FFF2-40B4-BE49-F238E27FC236}">
                  <a16:creationId xmlns:a16="http://schemas.microsoft.com/office/drawing/2014/main" id="{89A52D4B-1F62-4A5B-9312-D0B0E548603A}"/>
                </a:ext>
              </a:extLst>
            </p:cNvPr>
            <p:cNvPicPr>
              <a:picLocks noChangeAspect="1"/>
            </p:cNvPicPr>
            <p:nvPr/>
          </p:nvPicPr>
          <p:blipFill>
            <a:blip r:embed="rId5"/>
            <a:stretch>
              <a:fillRect/>
            </a:stretch>
          </p:blipFill>
          <p:spPr>
            <a:xfrm>
              <a:off x="6952534" y="2500354"/>
              <a:ext cx="1476375" cy="561975"/>
            </a:xfrm>
            <a:prstGeom prst="rect">
              <a:avLst/>
            </a:prstGeom>
          </p:spPr>
        </p:pic>
        <p:sp>
          <p:nvSpPr>
            <p:cNvPr id="26" name="矩形 25">
              <a:extLst>
                <a:ext uri="{FF2B5EF4-FFF2-40B4-BE49-F238E27FC236}">
                  <a16:creationId xmlns:a16="http://schemas.microsoft.com/office/drawing/2014/main" id="{377F0622-A7A9-48D6-A4C6-C8A438D9DBB0}"/>
                </a:ext>
              </a:extLst>
            </p:cNvPr>
            <p:cNvSpPr/>
            <p:nvPr/>
          </p:nvSpPr>
          <p:spPr>
            <a:xfrm>
              <a:off x="1552249" y="1669549"/>
              <a:ext cx="7062093" cy="1289905"/>
            </a:xfrm>
            <a:prstGeom prst="rect">
              <a:avLst/>
            </a:prstGeom>
          </p:spPr>
          <p:txBody>
            <a:bodyPr wrap="square">
              <a:spAutoFit/>
            </a:bodyPr>
            <a:lstStyle/>
            <a:p>
              <a:pPr>
                <a:lnSpc>
                  <a:spcPct val="150000"/>
                </a:lnSpc>
              </a:pPr>
              <a:r>
                <a:rPr lang="zh-CN" altLang="en-US" dirty="0">
                  <a:latin typeface="Times New Roman" panose="02020603050405020304" pitchFamily="18" charset="0"/>
                  <a:ea typeface="Microsoft YaHei" charset="0"/>
                  <a:cs typeface="Times New Roman" panose="02020603050405020304" pitchFamily="18" charset="0"/>
                </a:rPr>
                <a:t>物联网（</a:t>
              </a:r>
              <a:r>
                <a:rPr lang="en-US" altLang="zh-CN" dirty="0">
                  <a:latin typeface="Times New Roman" panose="02020603050405020304" pitchFamily="18" charset="0"/>
                  <a:ea typeface="Microsoft YaHei" charset="0"/>
                  <a:cs typeface="Times New Roman" panose="02020603050405020304" pitchFamily="18" charset="0"/>
                </a:rPr>
                <a:t>Internet of things</a:t>
              </a:r>
              <a:r>
                <a:rPr lang="zh-CN" altLang="en-US" dirty="0">
                  <a:latin typeface="Times New Roman" panose="02020603050405020304" pitchFamily="18" charset="0"/>
                  <a:ea typeface="Microsoft YaHei" charset="0"/>
                  <a:cs typeface="Times New Roman" panose="02020603050405020304" pitchFamily="18" charset="0"/>
                </a:rPr>
                <a:t>，</a:t>
              </a:r>
              <a:r>
                <a:rPr lang="en-US" altLang="zh-CN" dirty="0">
                  <a:latin typeface="Times New Roman" panose="02020603050405020304" pitchFamily="18" charset="0"/>
                  <a:ea typeface="Microsoft YaHei" charset="0"/>
                  <a:cs typeface="Times New Roman" panose="02020603050405020304" pitchFamily="18" charset="0"/>
                </a:rPr>
                <a:t>IoT</a:t>
              </a:r>
              <a:r>
                <a:rPr lang="zh-CN" altLang="en-US" dirty="0">
                  <a:latin typeface="Times New Roman" panose="02020603050405020304" pitchFamily="18" charset="0"/>
                  <a:ea typeface="Microsoft YaHei" charset="0"/>
                  <a:cs typeface="Times New Roman" panose="02020603050405020304" pitchFamily="18" charset="0"/>
                </a:rPr>
                <a:t>）是新一代信息技术的重要组成部分，也是“信息化”时代的重要发展阶段。顾名思义，物联网就是</a:t>
              </a:r>
              <a:r>
                <a:rPr lang="zh-CN" altLang="en-US" dirty="0">
                  <a:solidFill>
                    <a:srgbClr val="FF0000"/>
                  </a:solidFill>
                  <a:latin typeface="Times New Roman" panose="02020603050405020304" pitchFamily="18" charset="0"/>
                  <a:ea typeface="Microsoft YaHei" charset="0"/>
                  <a:cs typeface="Times New Roman" panose="02020603050405020304" pitchFamily="18" charset="0"/>
                </a:rPr>
                <a:t>物物相连的互联网</a:t>
              </a:r>
              <a:r>
                <a:rPr lang="zh-CN" altLang="en-US" dirty="0">
                  <a:latin typeface="Times New Roman" panose="02020603050405020304" pitchFamily="18" charset="0"/>
                  <a:ea typeface="Microsoft YaHei" charset="0"/>
                  <a:cs typeface="Times New Roman" panose="02020603050405020304" pitchFamily="18" charset="0"/>
                </a:rPr>
                <a:t>。</a:t>
              </a:r>
            </a:p>
          </p:txBody>
        </p:sp>
      </p:grpSp>
      <p:sp>
        <p:nvSpPr>
          <p:cNvPr id="27" name="圆角矩形 12">
            <a:extLst>
              <a:ext uri="{FF2B5EF4-FFF2-40B4-BE49-F238E27FC236}">
                <a16:creationId xmlns:a16="http://schemas.microsoft.com/office/drawing/2014/main" id="{BDF958CC-881B-4B54-A760-C00C813642C8}"/>
              </a:ext>
            </a:extLst>
          </p:cNvPr>
          <p:cNvSpPr/>
          <p:nvPr/>
        </p:nvSpPr>
        <p:spPr>
          <a:xfrm>
            <a:off x="3019251" y="1885090"/>
            <a:ext cx="7421770" cy="16011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BF07ED13-4A77-4F2C-9159-8895583BC638}"/>
              </a:ext>
            </a:extLst>
          </p:cNvPr>
          <p:cNvSpPr/>
          <p:nvPr/>
        </p:nvSpPr>
        <p:spPr>
          <a:xfrm>
            <a:off x="1083586" y="3840207"/>
            <a:ext cx="5117680" cy="2536400"/>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solidFill>
                  <a:srgbClr val="222222"/>
                </a:solidFill>
                <a:latin typeface="Microsoft YaHei" charset="0"/>
                <a:ea typeface="Microsoft YaHei" charset="0"/>
                <a:cs typeface="Microsoft YaHei" charset="0"/>
              </a:rPr>
              <a:t>被称为继计算机、互联网之后世界信息产业发展的</a:t>
            </a:r>
            <a:r>
              <a:rPr lang="zh-CN" altLang="en-US" dirty="0">
                <a:solidFill>
                  <a:srgbClr val="FF0000"/>
                </a:solidFill>
                <a:latin typeface="Microsoft YaHei" charset="0"/>
                <a:ea typeface="Microsoft YaHei" charset="0"/>
                <a:cs typeface="Microsoft YaHei" charset="0"/>
              </a:rPr>
              <a:t>第三次浪潮</a:t>
            </a:r>
          </a:p>
          <a:p>
            <a:pPr marL="285750" indent="-285750">
              <a:lnSpc>
                <a:spcPct val="150000"/>
              </a:lnSpc>
              <a:buFont typeface="Wingdings" panose="05000000000000000000" pitchFamily="2" charset="2"/>
              <a:buChar char="Ø"/>
            </a:pPr>
            <a:r>
              <a:rPr lang="zh-CN" altLang="en-US" dirty="0">
                <a:solidFill>
                  <a:srgbClr val="222222"/>
                </a:solidFill>
                <a:latin typeface="Microsoft YaHei" charset="0"/>
                <a:ea typeface="Microsoft YaHei" charset="0"/>
                <a:cs typeface="Microsoft YaHei" charset="0"/>
              </a:rPr>
              <a:t>物联网的核心和基础仍然是</a:t>
            </a:r>
            <a:r>
              <a:rPr lang="zh-CN" altLang="en-US" dirty="0">
                <a:solidFill>
                  <a:srgbClr val="FF0000"/>
                </a:solidFill>
                <a:latin typeface="Microsoft YaHei" charset="0"/>
                <a:ea typeface="Microsoft YaHei" charset="0"/>
              </a:rPr>
              <a:t>互联网</a:t>
            </a:r>
            <a:r>
              <a:rPr lang="zh-CN" altLang="en-US" dirty="0">
                <a:solidFill>
                  <a:srgbClr val="222222"/>
                </a:solidFill>
                <a:latin typeface="Microsoft YaHei" charset="0"/>
                <a:ea typeface="Microsoft YaHei" charset="0"/>
                <a:cs typeface="Microsoft YaHei" charset="0"/>
              </a:rPr>
              <a:t>，是在互联网基础上的延伸和扩展的网络</a:t>
            </a:r>
          </a:p>
          <a:p>
            <a:pPr marL="285750" indent="-285750">
              <a:lnSpc>
                <a:spcPct val="150000"/>
              </a:lnSpc>
              <a:buFont typeface="Wingdings" panose="05000000000000000000" pitchFamily="2" charset="2"/>
              <a:buChar char="Ø"/>
            </a:pPr>
            <a:r>
              <a:rPr lang="zh-CN" altLang="en-US" dirty="0">
                <a:solidFill>
                  <a:srgbClr val="222222"/>
                </a:solidFill>
                <a:latin typeface="Microsoft YaHei" charset="0"/>
                <a:ea typeface="Microsoft YaHei" charset="0"/>
                <a:cs typeface="Microsoft YaHei" charset="0"/>
              </a:rPr>
              <a:t>其用户端延伸和扩展到了</a:t>
            </a:r>
            <a:r>
              <a:rPr lang="zh-CN" altLang="en-US" dirty="0">
                <a:solidFill>
                  <a:srgbClr val="FF0000"/>
                </a:solidFill>
                <a:latin typeface="Microsoft YaHei" charset="0"/>
                <a:ea typeface="Microsoft YaHei" charset="0"/>
              </a:rPr>
              <a:t>任何物品与物品之间</a:t>
            </a:r>
            <a:r>
              <a:rPr lang="zh-CN" altLang="en-US" dirty="0">
                <a:solidFill>
                  <a:srgbClr val="222222"/>
                </a:solidFill>
                <a:latin typeface="Microsoft YaHei" charset="0"/>
                <a:ea typeface="Microsoft YaHei" charset="0"/>
                <a:cs typeface="Microsoft YaHei" charset="0"/>
              </a:rPr>
              <a:t>，进行信息交换和通信，也就是物物相息。</a:t>
            </a:r>
          </a:p>
        </p:txBody>
      </p:sp>
      <p:pic>
        <p:nvPicPr>
          <p:cNvPr id="17410" name="Picture 2" descr="Internet of Things: What It Is, How It Works, Examples and More">
            <a:extLst>
              <a:ext uri="{FF2B5EF4-FFF2-40B4-BE49-F238E27FC236}">
                <a16:creationId xmlns:a16="http://schemas.microsoft.com/office/drawing/2014/main" id="{17429263-5CCB-45E4-9076-1B15FF7AFEC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705" t="-399" r="18953" b="508"/>
          <a:stretch/>
        </p:blipFill>
        <p:spPr bwMode="auto">
          <a:xfrm>
            <a:off x="1031111" y="1826724"/>
            <a:ext cx="1942745" cy="1781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973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物联网</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大数据关键技术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43</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ADAF5070-7630-42B9-8AD3-93BD0B5D20B8}"/>
              </a:ext>
            </a:extLst>
          </p:cNvPr>
          <p:cNvSpPr txBox="1"/>
          <p:nvPr/>
        </p:nvSpPr>
        <p:spPr>
          <a:xfrm>
            <a:off x="3966525" y="1827240"/>
            <a:ext cx="4928024" cy="471167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kumimoji="1" lang="zh-CN" altLang="en-US" b="1" dirty="0">
                <a:solidFill>
                  <a:schemeClr val="accent1">
                    <a:lumMod val="75000"/>
                  </a:schemeClr>
                </a:solidFill>
                <a:latin typeface="Microsoft YaHei" charset="0"/>
                <a:ea typeface="Microsoft YaHei" charset="0"/>
                <a:cs typeface="Microsoft YaHei" charset="0"/>
              </a:rPr>
              <a:t>数据量更大</a:t>
            </a:r>
          </a:p>
          <a:p>
            <a:pPr>
              <a:lnSpc>
                <a:spcPct val="150000"/>
              </a:lnSpc>
            </a:pPr>
            <a:r>
              <a:rPr lang="zh-CN" altLang="en-US" sz="1600" dirty="0">
                <a:latin typeface="Microsoft YaHei" charset="0"/>
                <a:ea typeface="Microsoft YaHei" charset="0"/>
                <a:cs typeface="Microsoft YaHei" charset="0"/>
              </a:rPr>
              <a:t>     节点的</a:t>
            </a:r>
            <a:r>
              <a:rPr lang="zh-CN" altLang="en-US" sz="1600" dirty="0">
                <a:solidFill>
                  <a:srgbClr val="FF0000"/>
                </a:solidFill>
                <a:latin typeface="Microsoft YaHei" charset="0"/>
                <a:ea typeface="Microsoft YaHei" charset="0"/>
                <a:cs typeface="Microsoft YaHei" charset="0"/>
              </a:rPr>
              <a:t>海量性</a:t>
            </a:r>
            <a:r>
              <a:rPr lang="zh-CN" altLang="en-US" sz="1600" dirty="0">
                <a:latin typeface="Microsoft YaHei" charset="0"/>
                <a:ea typeface="Microsoft YaHei" charset="0"/>
                <a:cs typeface="Microsoft YaHei" charset="0"/>
              </a:rPr>
              <a:t>，除了人和服务器之外，物品、设备、传感网等都是物联网的组成节点，数据</a:t>
            </a:r>
            <a:r>
              <a:rPr lang="zh-CN" altLang="en-US" sz="1600" dirty="0">
                <a:solidFill>
                  <a:srgbClr val="FF0000"/>
                </a:solidFill>
                <a:latin typeface="Microsoft YaHei" charset="0"/>
                <a:ea typeface="Microsoft YaHei" charset="0"/>
                <a:cs typeface="Microsoft YaHei" charset="0"/>
              </a:rPr>
              <a:t>生成频率</a:t>
            </a:r>
            <a:r>
              <a:rPr lang="zh-CN" altLang="en-US" sz="1600" dirty="0">
                <a:latin typeface="Microsoft YaHei" charset="0"/>
                <a:ea typeface="Microsoft YaHei" charset="0"/>
                <a:cs typeface="Microsoft YaHei" charset="0"/>
              </a:rPr>
              <a:t>远高于互联网，如传感节点多数处于全时工作状态，数据流源源不断</a:t>
            </a:r>
          </a:p>
          <a:p>
            <a:pPr>
              <a:lnSpc>
                <a:spcPct val="150000"/>
              </a:lnSpc>
            </a:pPr>
            <a:endParaRPr kumimoji="1" lang="zh-CN" altLang="en-US" dirty="0">
              <a:latin typeface="Microsoft YaHei" charset="0"/>
              <a:ea typeface="Microsoft YaHei" charset="0"/>
              <a:cs typeface="Microsoft YaHei" charset="0"/>
            </a:endParaRPr>
          </a:p>
          <a:p>
            <a:pPr marL="285750" indent="-285750">
              <a:lnSpc>
                <a:spcPct val="150000"/>
              </a:lnSpc>
              <a:buFont typeface="Wingdings" panose="05000000000000000000" pitchFamily="2" charset="2"/>
              <a:buChar char="Ø"/>
            </a:pPr>
            <a:r>
              <a:rPr kumimoji="1" lang="zh-CN" altLang="en-US" b="1" dirty="0">
                <a:solidFill>
                  <a:schemeClr val="accent1">
                    <a:lumMod val="75000"/>
                  </a:schemeClr>
                </a:solidFill>
                <a:latin typeface="Microsoft YaHei" charset="0"/>
                <a:ea typeface="Microsoft YaHei" charset="0"/>
                <a:cs typeface="Microsoft YaHei" charset="0"/>
              </a:rPr>
              <a:t>数据速率更高</a:t>
            </a:r>
          </a:p>
          <a:p>
            <a:pPr>
              <a:lnSpc>
                <a:spcPct val="150000"/>
              </a:lnSpc>
            </a:pPr>
            <a:r>
              <a:rPr lang="zh-CN" altLang="en-US" sz="1600" dirty="0">
                <a:latin typeface="Microsoft YaHei" charset="0"/>
                <a:ea typeface="Microsoft YaHei" charset="0"/>
                <a:cs typeface="Microsoft YaHei" charset="0"/>
              </a:rPr>
              <a:t>     数据海量性对数据传输要求高，与真实世界直接关联，</a:t>
            </a:r>
            <a:r>
              <a:rPr lang="zh-CN" altLang="en-US" sz="1600" dirty="0">
                <a:solidFill>
                  <a:srgbClr val="FF0000"/>
                </a:solidFill>
                <a:latin typeface="Microsoft YaHei" charset="0"/>
                <a:ea typeface="Microsoft YaHei" charset="0"/>
                <a:cs typeface="Microsoft YaHei" charset="0"/>
              </a:rPr>
              <a:t>实时性</a:t>
            </a:r>
            <a:r>
              <a:rPr lang="zh-CN" altLang="en-US" sz="1600" dirty="0">
                <a:latin typeface="Microsoft YaHei" charset="0"/>
                <a:ea typeface="Microsoft YaHei" charset="0"/>
                <a:cs typeface="Microsoft YaHei" charset="0"/>
              </a:rPr>
              <a:t>更高，需要高速率保证实时性</a:t>
            </a:r>
          </a:p>
          <a:p>
            <a:pPr>
              <a:lnSpc>
                <a:spcPct val="150000"/>
              </a:lnSpc>
            </a:pPr>
            <a:endParaRPr kumimoji="1" lang="zh-CN" altLang="en-US" dirty="0">
              <a:latin typeface="Microsoft YaHei" charset="0"/>
              <a:ea typeface="Microsoft YaHei" charset="0"/>
              <a:cs typeface="Microsoft YaHei" charset="0"/>
            </a:endParaRPr>
          </a:p>
          <a:p>
            <a:pPr marL="285750" indent="-285750">
              <a:lnSpc>
                <a:spcPct val="150000"/>
              </a:lnSpc>
              <a:buFont typeface="Wingdings" panose="05000000000000000000" pitchFamily="2" charset="2"/>
              <a:buChar char="Ø"/>
            </a:pPr>
            <a:r>
              <a:rPr kumimoji="1" lang="zh-CN" altLang="en-US" b="1" dirty="0">
                <a:solidFill>
                  <a:schemeClr val="accent1">
                    <a:lumMod val="75000"/>
                  </a:schemeClr>
                </a:solidFill>
                <a:latin typeface="Microsoft YaHei" charset="0"/>
                <a:ea typeface="Microsoft YaHei" charset="0"/>
                <a:cs typeface="Microsoft YaHei" charset="0"/>
              </a:rPr>
              <a:t>数据更加多样化</a:t>
            </a:r>
          </a:p>
          <a:p>
            <a:pPr>
              <a:lnSpc>
                <a:spcPct val="150000"/>
              </a:lnSpc>
            </a:pPr>
            <a:r>
              <a:rPr lang="zh-CN" altLang="en-US" sz="1600" dirty="0">
                <a:latin typeface="Microsoft YaHei" charset="0"/>
                <a:ea typeface="Microsoft YaHei" charset="0"/>
                <a:cs typeface="Microsoft YaHei" charset="0"/>
              </a:rPr>
              <a:t>     不同领域、行业面临不同的数据类型和结构</a:t>
            </a:r>
            <a:endParaRPr kumimoji="1" lang="zh-CN" altLang="en-US" dirty="0">
              <a:latin typeface="Microsoft YaHei" charset="0"/>
              <a:ea typeface="Microsoft YaHei" charset="0"/>
              <a:cs typeface="Microsoft YaHei" charset="0"/>
            </a:endParaRPr>
          </a:p>
        </p:txBody>
      </p:sp>
      <p:pic>
        <p:nvPicPr>
          <p:cNvPr id="22" name="图片 21">
            <a:extLst>
              <a:ext uri="{FF2B5EF4-FFF2-40B4-BE49-F238E27FC236}">
                <a16:creationId xmlns:a16="http://schemas.microsoft.com/office/drawing/2014/main" id="{8BD37C4D-FAF3-4271-A8EF-E4756D6384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5744" y="4664853"/>
            <a:ext cx="1496367" cy="1496367"/>
          </a:xfrm>
          <a:prstGeom prst="rect">
            <a:avLst/>
          </a:prstGeom>
        </p:spPr>
      </p:pic>
      <p:sp>
        <p:nvSpPr>
          <p:cNvPr id="23" name="文本框 22">
            <a:extLst>
              <a:ext uri="{FF2B5EF4-FFF2-40B4-BE49-F238E27FC236}">
                <a16:creationId xmlns:a16="http://schemas.microsoft.com/office/drawing/2014/main" id="{A2C28CCE-E0AD-4AA9-8C43-AAF3F1592292}"/>
              </a:ext>
            </a:extLst>
          </p:cNvPr>
          <p:cNvSpPr txBox="1"/>
          <p:nvPr/>
        </p:nvSpPr>
        <p:spPr>
          <a:xfrm>
            <a:off x="1940999" y="3601746"/>
            <a:ext cx="877163" cy="369332"/>
          </a:xfrm>
          <a:prstGeom prst="rect">
            <a:avLst/>
          </a:prstGeom>
          <a:noFill/>
        </p:spPr>
        <p:txBody>
          <a:bodyPr wrap="square" rtlCol="0">
            <a:spAutoFit/>
          </a:bodyPr>
          <a:lstStyle/>
          <a:p>
            <a:r>
              <a:rPr kumimoji="1" lang="zh-CN" altLang="en-US" b="1" dirty="0">
                <a:solidFill>
                  <a:schemeClr val="accent1">
                    <a:lumMod val="75000"/>
                  </a:schemeClr>
                </a:solidFill>
                <a:latin typeface="Microsoft YaHei" charset="0"/>
                <a:ea typeface="Microsoft YaHei" charset="0"/>
                <a:cs typeface="Microsoft YaHei" charset="0"/>
              </a:rPr>
              <a:t>物联网</a:t>
            </a:r>
          </a:p>
        </p:txBody>
      </p:sp>
      <p:sp>
        <p:nvSpPr>
          <p:cNvPr id="24" name="文本框 23">
            <a:extLst>
              <a:ext uri="{FF2B5EF4-FFF2-40B4-BE49-F238E27FC236}">
                <a16:creationId xmlns:a16="http://schemas.microsoft.com/office/drawing/2014/main" id="{D4D3EE1C-C17C-4FE1-BA06-26BC45D6D77B}"/>
              </a:ext>
            </a:extLst>
          </p:cNvPr>
          <p:cNvSpPr txBox="1"/>
          <p:nvPr/>
        </p:nvSpPr>
        <p:spPr>
          <a:xfrm>
            <a:off x="1940999" y="6297725"/>
            <a:ext cx="877163" cy="369332"/>
          </a:xfrm>
          <a:prstGeom prst="rect">
            <a:avLst/>
          </a:prstGeom>
          <a:noFill/>
        </p:spPr>
        <p:txBody>
          <a:bodyPr wrap="none" rtlCol="0">
            <a:spAutoFit/>
          </a:bodyPr>
          <a:lstStyle/>
          <a:p>
            <a:r>
              <a:rPr kumimoji="1" lang="zh-CN" altLang="en-US" b="1" dirty="0">
                <a:solidFill>
                  <a:schemeClr val="accent1">
                    <a:lumMod val="75000"/>
                  </a:schemeClr>
                </a:solidFill>
                <a:latin typeface="Microsoft YaHei" charset="0"/>
                <a:ea typeface="Microsoft YaHei" charset="0"/>
                <a:cs typeface="Microsoft YaHei" charset="0"/>
              </a:rPr>
              <a:t>互联网</a:t>
            </a:r>
          </a:p>
        </p:txBody>
      </p:sp>
      <p:sp>
        <p:nvSpPr>
          <p:cNvPr id="25" name="文本框 24">
            <a:extLst>
              <a:ext uri="{FF2B5EF4-FFF2-40B4-BE49-F238E27FC236}">
                <a16:creationId xmlns:a16="http://schemas.microsoft.com/office/drawing/2014/main" id="{E29C40E3-4017-4887-9866-4FB70C31208B}"/>
              </a:ext>
            </a:extLst>
          </p:cNvPr>
          <p:cNvSpPr txBox="1"/>
          <p:nvPr/>
        </p:nvSpPr>
        <p:spPr>
          <a:xfrm>
            <a:off x="2070841" y="4003133"/>
            <a:ext cx="617477" cy="584775"/>
          </a:xfrm>
          <a:prstGeom prst="rect">
            <a:avLst/>
          </a:prstGeom>
          <a:noFill/>
        </p:spPr>
        <p:txBody>
          <a:bodyPr wrap="none" rtlCol="0">
            <a:spAutoFit/>
          </a:bodyPr>
          <a:lstStyle/>
          <a:p>
            <a:r>
              <a:rPr kumimoji="1" lang="en-US" altLang="zh-CN" sz="3200" b="1" dirty="0">
                <a:solidFill>
                  <a:srgbClr val="FF0000"/>
                </a:solidFill>
              </a:rPr>
              <a:t>VS</a:t>
            </a:r>
            <a:endParaRPr kumimoji="1" lang="zh-CN" altLang="en-US" sz="3200" b="1" dirty="0">
              <a:solidFill>
                <a:srgbClr val="FF0000"/>
              </a:solidFill>
            </a:endParaRPr>
          </a:p>
        </p:txBody>
      </p:sp>
      <p:pic>
        <p:nvPicPr>
          <p:cNvPr id="29" name="Picture 2" descr="Internet of Things: What It Is, How It Works, Examples and More">
            <a:extLst>
              <a:ext uri="{FF2B5EF4-FFF2-40B4-BE49-F238E27FC236}">
                <a16:creationId xmlns:a16="http://schemas.microsoft.com/office/drawing/2014/main" id="{AF2AC182-64E9-48A5-93FB-D37ADDC91F8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705" t="-399" r="18953" b="508"/>
          <a:stretch/>
        </p:blipFill>
        <p:spPr bwMode="auto">
          <a:xfrm>
            <a:off x="1442184" y="1820660"/>
            <a:ext cx="1942745" cy="1781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735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Smart Farming: How IoT-Driven Precision Agriculture Helps Feed the Globe -  Express Computer">
            <a:extLst>
              <a:ext uri="{FF2B5EF4-FFF2-40B4-BE49-F238E27FC236}">
                <a16:creationId xmlns:a16="http://schemas.microsoft.com/office/drawing/2014/main" id="{2C5E47C1-EFA4-489D-9FF5-CF20403995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1513" y="4434259"/>
            <a:ext cx="2987040" cy="1773005"/>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物联网应用</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大数据关键技术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44</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09B23ECB-CBF9-4815-A04A-F8002B09AA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3447" y="1943272"/>
            <a:ext cx="2987040" cy="1773945"/>
          </a:xfrm>
          <a:prstGeom prst="rect">
            <a:avLst/>
          </a:prstGeom>
        </p:spPr>
      </p:pic>
      <p:sp>
        <p:nvSpPr>
          <p:cNvPr id="12" name="文本框 11">
            <a:extLst>
              <a:ext uri="{FF2B5EF4-FFF2-40B4-BE49-F238E27FC236}">
                <a16:creationId xmlns:a16="http://schemas.microsoft.com/office/drawing/2014/main" id="{B82AEC5F-26BC-49C7-B10F-C8F0E521C139}"/>
              </a:ext>
            </a:extLst>
          </p:cNvPr>
          <p:cNvSpPr txBox="1"/>
          <p:nvPr/>
        </p:nvSpPr>
        <p:spPr>
          <a:xfrm>
            <a:off x="1917553" y="3864060"/>
            <a:ext cx="1338828" cy="369332"/>
          </a:xfrm>
          <a:prstGeom prst="rect">
            <a:avLst/>
          </a:prstGeom>
          <a:noFill/>
        </p:spPr>
        <p:txBody>
          <a:bodyPr wrap="none" rtlCol="0">
            <a:spAutoFit/>
          </a:bodyPr>
          <a:lstStyle/>
          <a:p>
            <a:r>
              <a:rPr kumimoji="1" lang="zh-CN" altLang="en-US" dirty="0">
                <a:latin typeface="Microsoft YaHei" charset="0"/>
                <a:ea typeface="Microsoft YaHei" charset="0"/>
                <a:cs typeface="Microsoft YaHei" charset="0"/>
              </a:rPr>
              <a:t>二代身份证</a:t>
            </a:r>
          </a:p>
        </p:txBody>
      </p:sp>
      <p:pic>
        <p:nvPicPr>
          <p:cNvPr id="13" name="图片 12">
            <a:extLst>
              <a:ext uri="{FF2B5EF4-FFF2-40B4-BE49-F238E27FC236}">
                <a16:creationId xmlns:a16="http://schemas.microsoft.com/office/drawing/2014/main" id="{4E01F0A4-E9E7-4A20-BFEF-A5BA1E5C26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31055" y="1952910"/>
            <a:ext cx="2929890" cy="1764592"/>
          </a:xfrm>
          <a:prstGeom prst="rect">
            <a:avLst/>
          </a:prstGeom>
        </p:spPr>
      </p:pic>
      <p:sp>
        <p:nvSpPr>
          <p:cNvPr id="14" name="文本框 13">
            <a:extLst>
              <a:ext uri="{FF2B5EF4-FFF2-40B4-BE49-F238E27FC236}">
                <a16:creationId xmlns:a16="http://schemas.microsoft.com/office/drawing/2014/main" id="{DF95C995-5E7C-41AA-BD66-FE87DB6F7093}"/>
              </a:ext>
            </a:extLst>
          </p:cNvPr>
          <p:cNvSpPr txBox="1"/>
          <p:nvPr/>
        </p:nvSpPr>
        <p:spPr>
          <a:xfrm>
            <a:off x="5542002" y="3873413"/>
            <a:ext cx="1107996" cy="369332"/>
          </a:xfrm>
          <a:prstGeom prst="rect">
            <a:avLst/>
          </a:prstGeom>
          <a:noFill/>
        </p:spPr>
        <p:txBody>
          <a:bodyPr wrap="none" rtlCol="0">
            <a:spAutoFit/>
          </a:bodyPr>
          <a:lstStyle/>
          <a:p>
            <a:r>
              <a:rPr kumimoji="1" lang="zh-CN" altLang="en-US" dirty="0">
                <a:latin typeface="Microsoft YaHei" charset="0"/>
                <a:ea typeface="Microsoft YaHei" charset="0"/>
                <a:cs typeface="Microsoft YaHei" charset="0"/>
              </a:rPr>
              <a:t>智慧城市</a:t>
            </a:r>
          </a:p>
        </p:txBody>
      </p:sp>
      <p:sp>
        <p:nvSpPr>
          <p:cNvPr id="18" name="文本框 17">
            <a:extLst>
              <a:ext uri="{FF2B5EF4-FFF2-40B4-BE49-F238E27FC236}">
                <a16:creationId xmlns:a16="http://schemas.microsoft.com/office/drawing/2014/main" id="{908FD772-F036-4F61-9B92-01B195E85011}"/>
              </a:ext>
            </a:extLst>
          </p:cNvPr>
          <p:cNvSpPr txBox="1"/>
          <p:nvPr/>
        </p:nvSpPr>
        <p:spPr>
          <a:xfrm>
            <a:off x="1917553" y="6310092"/>
            <a:ext cx="1107996" cy="369332"/>
          </a:xfrm>
          <a:prstGeom prst="rect">
            <a:avLst/>
          </a:prstGeom>
          <a:noFill/>
        </p:spPr>
        <p:txBody>
          <a:bodyPr wrap="none" rtlCol="0">
            <a:spAutoFit/>
          </a:bodyPr>
          <a:lstStyle/>
          <a:p>
            <a:r>
              <a:rPr kumimoji="1" lang="zh-CN" altLang="en-US" dirty="0">
                <a:latin typeface="Microsoft YaHei" charset="0"/>
                <a:ea typeface="Microsoft YaHei" charset="0"/>
                <a:cs typeface="Microsoft YaHei" charset="0"/>
              </a:rPr>
              <a:t>智能家居</a:t>
            </a:r>
          </a:p>
        </p:txBody>
      </p:sp>
      <p:sp>
        <p:nvSpPr>
          <p:cNvPr id="19" name="文本框 18">
            <a:extLst>
              <a:ext uri="{FF2B5EF4-FFF2-40B4-BE49-F238E27FC236}">
                <a16:creationId xmlns:a16="http://schemas.microsoft.com/office/drawing/2014/main" id="{5C7850D1-D58D-4454-892B-C2204A0EF49D}"/>
              </a:ext>
            </a:extLst>
          </p:cNvPr>
          <p:cNvSpPr txBox="1"/>
          <p:nvPr/>
        </p:nvSpPr>
        <p:spPr>
          <a:xfrm>
            <a:off x="5542002" y="6319445"/>
            <a:ext cx="1107996" cy="369332"/>
          </a:xfrm>
          <a:prstGeom prst="rect">
            <a:avLst/>
          </a:prstGeom>
          <a:noFill/>
        </p:spPr>
        <p:txBody>
          <a:bodyPr wrap="none" rtlCol="0">
            <a:spAutoFit/>
          </a:bodyPr>
          <a:lstStyle/>
          <a:p>
            <a:r>
              <a:rPr kumimoji="1" lang="zh-CN" altLang="en-US" dirty="0">
                <a:latin typeface="Microsoft YaHei" charset="0"/>
                <a:ea typeface="Microsoft YaHei" charset="0"/>
                <a:cs typeface="Microsoft YaHei" charset="0"/>
              </a:rPr>
              <a:t>智能汽车</a:t>
            </a:r>
          </a:p>
        </p:txBody>
      </p:sp>
      <p:pic>
        <p:nvPicPr>
          <p:cNvPr id="21" name="图片 20">
            <a:extLst>
              <a:ext uri="{FF2B5EF4-FFF2-40B4-BE49-F238E27FC236}">
                <a16:creationId xmlns:a16="http://schemas.microsoft.com/office/drawing/2014/main" id="{3E3D536F-125A-4E30-AF52-ED72264994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3447" y="4389589"/>
            <a:ext cx="2987040" cy="1808608"/>
          </a:xfrm>
          <a:prstGeom prst="rect">
            <a:avLst/>
          </a:prstGeom>
        </p:spPr>
      </p:pic>
      <p:pic>
        <p:nvPicPr>
          <p:cNvPr id="26" name="图片 25">
            <a:extLst>
              <a:ext uri="{FF2B5EF4-FFF2-40B4-BE49-F238E27FC236}">
                <a16:creationId xmlns:a16="http://schemas.microsoft.com/office/drawing/2014/main" id="{3D5E6779-D66E-4A57-A2A1-B7D18871BED7}"/>
              </a:ext>
            </a:extLst>
          </p:cNvPr>
          <p:cNvPicPr>
            <a:picLocks noChangeAspect="1"/>
          </p:cNvPicPr>
          <p:nvPr/>
        </p:nvPicPr>
        <p:blipFill>
          <a:blip r:embed="rId7"/>
          <a:stretch>
            <a:fillRect/>
          </a:stretch>
        </p:blipFill>
        <p:spPr>
          <a:xfrm>
            <a:off x="4627638" y="4398656"/>
            <a:ext cx="2929890" cy="1808894"/>
          </a:xfrm>
          <a:prstGeom prst="rect">
            <a:avLst/>
          </a:prstGeom>
          <a:ln>
            <a:solidFill>
              <a:srgbClr val="0065A8"/>
            </a:solidFill>
          </a:ln>
        </p:spPr>
      </p:pic>
      <p:pic>
        <p:nvPicPr>
          <p:cNvPr id="27" name="图片 26">
            <a:extLst>
              <a:ext uri="{FF2B5EF4-FFF2-40B4-BE49-F238E27FC236}">
                <a16:creationId xmlns:a16="http://schemas.microsoft.com/office/drawing/2014/main" id="{E0F8AB98-7271-447B-A4E9-611AB9453A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8663" y="1952625"/>
            <a:ext cx="2929890" cy="1764592"/>
          </a:xfrm>
          <a:prstGeom prst="rect">
            <a:avLst/>
          </a:prstGeom>
        </p:spPr>
      </p:pic>
      <p:sp>
        <p:nvSpPr>
          <p:cNvPr id="28" name="文本框 27">
            <a:extLst>
              <a:ext uri="{FF2B5EF4-FFF2-40B4-BE49-F238E27FC236}">
                <a16:creationId xmlns:a16="http://schemas.microsoft.com/office/drawing/2014/main" id="{ACB2F577-8F0B-4A8D-B17A-E8E08F66602A}"/>
              </a:ext>
            </a:extLst>
          </p:cNvPr>
          <p:cNvSpPr txBox="1"/>
          <p:nvPr/>
        </p:nvSpPr>
        <p:spPr>
          <a:xfrm>
            <a:off x="9079610" y="3873128"/>
            <a:ext cx="1107996" cy="369332"/>
          </a:xfrm>
          <a:prstGeom prst="rect">
            <a:avLst/>
          </a:prstGeom>
          <a:noFill/>
        </p:spPr>
        <p:txBody>
          <a:bodyPr wrap="none" rtlCol="0">
            <a:spAutoFit/>
          </a:bodyPr>
          <a:lstStyle/>
          <a:p>
            <a:r>
              <a:rPr kumimoji="1" lang="zh-CN" altLang="en-US" dirty="0">
                <a:latin typeface="Microsoft YaHei" charset="0"/>
                <a:ea typeface="Microsoft YaHei" charset="0"/>
                <a:cs typeface="Microsoft YaHei" charset="0"/>
              </a:rPr>
              <a:t>智慧医疗</a:t>
            </a:r>
          </a:p>
        </p:txBody>
      </p:sp>
      <p:sp>
        <p:nvSpPr>
          <p:cNvPr id="30" name="文本框 29">
            <a:extLst>
              <a:ext uri="{FF2B5EF4-FFF2-40B4-BE49-F238E27FC236}">
                <a16:creationId xmlns:a16="http://schemas.microsoft.com/office/drawing/2014/main" id="{738A800E-2CB7-46FC-9FCA-CA7CC6ED2A9E}"/>
              </a:ext>
            </a:extLst>
          </p:cNvPr>
          <p:cNvSpPr txBox="1"/>
          <p:nvPr/>
        </p:nvSpPr>
        <p:spPr>
          <a:xfrm>
            <a:off x="9079610" y="6319160"/>
            <a:ext cx="1107996" cy="369332"/>
          </a:xfrm>
          <a:prstGeom prst="rect">
            <a:avLst/>
          </a:prstGeom>
          <a:noFill/>
        </p:spPr>
        <p:txBody>
          <a:bodyPr wrap="none" rtlCol="0">
            <a:spAutoFit/>
          </a:bodyPr>
          <a:lstStyle/>
          <a:p>
            <a:r>
              <a:rPr kumimoji="1" lang="zh-CN" altLang="en-US" dirty="0">
                <a:latin typeface="Microsoft YaHei" charset="0"/>
                <a:ea typeface="Microsoft YaHei" charset="0"/>
                <a:cs typeface="Microsoft YaHei" charset="0"/>
              </a:rPr>
              <a:t>智能农业</a:t>
            </a:r>
          </a:p>
        </p:txBody>
      </p:sp>
      <p:pic>
        <p:nvPicPr>
          <p:cNvPr id="18434" name="Picture 2" descr="Smart Hospitals Need to be Secured">
            <a:extLst>
              <a:ext uri="{FF2B5EF4-FFF2-40B4-BE49-F238E27FC236}">
                <a16:creationId xmlns:a16="http://schemas.microsoft.com/office/drawing/2014/main" id="{B7972A38-1B6D-4000-AF2B-5D8E627B996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45" t="7687"/>
          <a:stretch/>
        </p:blipFill>
        <p:spPr bwMode="auto">
          <a:xfrm>
            <a:off x="8111513" y="1952625"/>
            <a:ext cx="2987040" cy="1766784"/>
          </a:xfrm>
          <a:prstGeom prst="rect">
            <a:avLst/>
          </a:prstGeom>
          <a:noFill/>
          <a:ln>
            <a:solidFill>
              <a:srgbClr val="0065A8"/>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1880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descr="Internet of Things: What It Is, How It Works, Examples and More">
            <a:extLst>
              <a:ext uri="{FF2B5EF4-FFF2-40B4-BE49-F238E27FC236}">
                <a16:creationId xmlns:a16="http://schemas.microsoft.com/office/drawing/2014/main" id="{22484744-C884-4FF8-8628-340443B6111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705" t="-399" r="18953" b="508"/>
          <a:stretch/>
        </p:blipFill>
        <p:spPr bwMode="auto">
          <a:xfrm>
            <a:off x="2705910" y="3524321"/>
            <a:ext cx="2537811" cy="2326636"/>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083586" y="580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物联网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大数据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云计算的关系</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大数据关键技术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45</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矩形 10">
            <a:extLst>
              <a:ext uri="{FF2B5EF4-FFF2-40B4-BE49-F238E27FC236}">
                <a16:creationId xmlns:a16="http://schemas.microsoft.com/office/drawing/2014/main" id="{96E65B2E-A3B8-4510-A4FA-70F21A9F3FAA}"/>
              </a:ext>
            </a:extLst>
          </p:cNvPr>
          <p:cNvSpPr/>
          <p:nvPr/>
        </p:nvSpPr>
        <p:spPr>
          <a:xfrm>
            <a:off x="2153433" y="6026180"/>
            <a:ext cx="7828767" cy="400110"/>
          </a:xfrm>
          <a:prstGeom prst="rect">
            <a:avLst/>
          </a:prstGeom>
        </p:spPr>
        <p:txBody>
          <a:bodyPr wrap="square">
            <a:spAutoFit/>
          </a:bodyPr>
          <a:lstStyle/>
          <a:p>
            <a:pPr algn="ctr"/>
            <a:r>
              <a:rPr lang="zh-CN" altLang="en-US" sz="2000" dirty="0">
                <a:latin typeface="Microsoft YaHei" charset="0"/>
                <a:ea typeface="Microsoft YaHei" charset="0"/>
                <a:cs typeface="Microsoft YaHei" charset="0"/>
              </a:rPr>
              <a:t>物联网☞形成大数据☞云计算分析处理☞作用于物联网</a:t>
            </a:r>
            <a:endParaRPr kumimoji="1" lang="zh-CN" altLang="en-US" sz="2000" dirty="0">
              <a:latin typeface="Microsoft YaHei" charset="0"/>
              <a:ea typeface="Microsoft YaHei" charset="0"/>
              <a:cs typeface="Microsoft YaHei" charset="0"/>
            </a:endParaRPr>
          </a:p>
        </p:txBody>
      </p:sp>
      <p:grpSp>
        <p:nvGrpSpPr>
          <p:cNvPr id="12" name="组 20">
            <a:extLst>
              <a:ext uri="{FF2B5EF4-FFF2-40B4-BE49-F238E27FC236}">
                <a16:creationId xmlns:a16="http://schemas.microsoft.com/office/drawing/2014/main" id="{A14BDC21-936B-4FA9-BD16-D26FC444C10B}"/>
              </a:ext>
            </a:extLst>
          </p:cNvPr>
          <p:cNvGrpSpPr/>
          <p:nvPr/>
        </p:nvGrpSpPr>
        <p:grpSpPr>
          <a:xfrm>
            <a:off x="3974817" y="1882335"/>
            <a:ext cx="5748234" cy="3554580"/>
            <a:chOff x="2466755" y="1863945"/>
            <a:chExt cx="5748234" cy="3554580"/>
          </a:xfrm>
        </p:grpSpPr>
        <p:pic>
          <p:nvPicPr>
            <p:cNvPr id="13" name="图片 12">
              <a:extLst>
                <a:ext uri="{FF2B5EF4-FFF2-40B4-BE49-F238E27FC236}">
                  <a16:creationId xmlns:a16="http://schemas.microsoft.com/office/drawing/2014/main" id="{D36F2C54-FDF1-4FE9-A3A4-59EADC8215C0}"/>
                </a:ext>
              </a:extLst>
            </p:cNvPr>
            <p:cNvPicPr>
              <a:picLocks noChangeAspect="1"/>
            </p:cNvPicPr>
            <p:nvPr/>
          </p:nvPicPr>
          <p:blipFill>
            <a:blip r:embed="rId4"/>
            <a:stretch>
              <a:fillRect/>
            </a:stretch>
          </p:blipFill>
          <p:spPr>
            <a:xfrm>
              <a:off x="3397224" y="1863945"/>
              <a:ext cx="2785602" cy="1809094"/>
            </a:xfrm>
            <a:prstGeom prst="rect">
              <a:avLst/>
            </a:prstGeom>
          </p:spPr>
        </p:pic>
        <p:pic>
          <p:nvPicPr>
            <p:cNvPr id="20" name="图片 19">
              <a:extLst>
                <a:ext uri="{FF2B5EF4-FFF2-40B4-BE49-F238E27FC236}">
                  <a16:creationId xmlns:a16="http://schemas.microsoft.com/office/drawing/2014/main" id="{0F5E9B17-3D43-428D-B19A-D964EC1797EA}"/>
                </a:ext>
              </a:extLst>
            </p:cNvPr>
            <p:cNvPicPr>
              <a:picLocks noChangeAspect="1"/>
            </p:cNvPicPr>
            <p:nvPr/>
          </p:nvPicPr>
          <p:blipFill>
            <a:blip r:embed="rId5"/>
            <a:stretch>
              <a:fillRect/>
            </a:stretch>
          </p:blipFill>
          <p:spPr>
            <a:xfrm>
              <a:off x="6354276" y="3557812"/>
              <a:ext cx="1860713" cy="1860713"/>
            </a:xfrm>
            <a:prstGeom prst="rect">
              <a:avLst/>
            </a:prstGeom>
          </p:spPr>
        </p:pic>
        <p:cxnSp>
          <p:nvCxnSpPr>
            <p:cNvPr id="23" name="曲线连接符 4">
              <a:extLst>
                <a:ext uri="{FF2B5EF4-FFF2-40B4-BE49-F238E27FC236}">
                  <a16:creationId xmlns:a16="http://schemas.microsoft.com/office/drawing/2014/main" id="{243B9043-3636-4CC8-831D-B22FCDF9AD76}"/>
                </a:ext>
              </a:extLst>
            </p:cNvPr>
            <p:cNvCxnSpPr>
              <a:cxnSpLocks/>
              <a:stCxn id="26" idx="0"/>
              <a:endCxn id="13" idx="1"/>
            </p:cNvCxnSpPr>
            <p:nvPr/>
          </p:nvCxnSpPr>
          <p:spPr>
            <a:xfrm rot="5400000" flipH="1" flipV="1">
              <a:off x="2563270" y="2671977"/>
              <a:ext cx="737439" cy="93047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11">
              <a:extLst>
                <a:ext uri="{FF2B5EF4-FFF2-40B4-BE49-F238E27FC236}">
                  <a16:creationId xmlns:a16="http://schemas.microsoft.com/office/drawing/2014/main" id="{C2053C7A-93B3-4B9E-B8CA-C54AAAC03810}"/>
                </a:ext>
              </a:extLst>
            </p:cNvPr>
            <p:cNvCxnSpPr>
              <a:stCxn id="13" idx="3"/>
              <a:endCxn id="20" idx="0"/>
            </p:cNvCxnSpPr>
            <p:nvPr/>
          </p:nvCxnSpPr>
          <p:spPr>
            <a:xfrm>
              <a:off x="6182826" y="2768492"/>
              <a:ext cx="1101807" cy="78932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曲线连接符 17">
              <a:extLst>
                <a:ext uri="{FF2B5EF4-FFF2-40B4-BE49-F238E27FC236}">
                  <a16:creationId xmlns:a16="http://schemas.microsoft.com/office/drawing/2014/main" id="{D66C3DBD-FA9F-4C75-8FF3-B3B8B7CCFE0A}"/>
                </a:ext>
              </a:extLst>
            </p:cNvPr>
            <p:cNvCxnSpPr>
              <a:cxnSpLocks/>
              <a:stCxn id="20" idx="2"/>
              <a:endCxn id="26" idx="3"/>
            </p:cNvCxnSpPr>
            <p:nvPr/>
          </p:nvCxnSpPr>
          <p:spPr>
            <a:xfrm rot="5400000" flipH="1">
              <a:off x="5135508" y="3269400"/>
              <a:ext cx="749276" cy="3548974"/>
            </a:xfrm>
            <a:prstGeom prst="curvedConnector4">
              <a:avLst>
                <a:gd name="adj1" fmla="val -30509"/>
                <a:gd name="adj2" fmla="val 63107"/>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37659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083586" y="580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10414870" cy="143404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IBM Watson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：基于大数据和机器学习的技术平台，是</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IBM</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面向人工智能商业领域的平台</a:t>
            </a:r>
          </a:p>
          <a:p>
            <a:pPr marL="285750" indent="-285750" algn="just">
              <a:lnSpc>
                <a:spcPct val="125000"/>
              </a:lnSpc>
              <a:buFont typeface="Wingdings" panose="05000000000000000000" pitchFamily="2" charset="2"/>
              <a:buChar char="u"/>
            </a:pP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大数据应用</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46</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8" name="图片 17">
            <a:extLst>
              <a:ext uri="{FF2B5EF4-FFF2-40B4-BE49-F238E27FC236}">
                <a16:creationId xmlns:a16="http://schemas.microsoft.com/office/drawing/2014/main" id="{0F9632EC-2C18-4929-B2B4-6E31786B9504}"/>
              </a:ext>
            </a:extLst>
          </p:cNvPr>
          <p:cNvPicPr>
            <a:picLocks noChangeAspect="1"/>
          </p:cNvPicPr>
          <p:nvPr/>
        </p:nvPicPr>
        <p:blipFill>
          <a:blip r:embed="rId3"/>
          <a:stretch>
            <a:fillRect/>
          </a:stretch>
        </p:blipFill>
        <p:spPr>
          <a:xfrm>
            <a:off x="1235986" y="2493513"/>
            <a:ext cx="3677628" cy="2119311"/>
          </a:xfrm>
          <a:prstGeom prst="rect">
            <a:avLst/>
          </a:prstGeom>
        </p:spPr>
      </p:pic>
      <p:sp>
        <p:nvSpPr>
          <p:cNvPr id="19" name="文本框 18">
            <a:extLst>
              <a:ext uri="{FF2B5EF4-FFF2-40B4-BE49-F238E27FC236}">
                <a16:creationId xmlns:a16="http://schemas.microsoft.com/office/drawing/2014/main" id="{7E84DAB5-03A9-4C55-95B6-F3ECE1AA8593}"/>
              </a:ext>
            </a:extLst>
          </p:cNvPr>
          <p:cNvSpPr txBox="1"/>
          <p:nvPr/>
        </p:nvSpPr>
        <p:spPr>
          <a:xfrm>
            <a:off x="5211129" y="2583672"/>
            <a:ext cx="5546138" cy="193899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分布式计算架构、</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15TB</a:t>
            </a:r>
            <a:r>
              <a:rPr lang="zh-CN" altLang="en-US" sz="2400" dirty="0">
                <a:latin typeface="微软雅黑" panose="020B0503020204020204" pitchFamily="34" charset="-122"/>
                <a:ea typeface="微软雅黑" panose="020B0503020204020204" pitchFamily="34" charset="-122"/>
              </a:rPr>
              <a:t>内存、</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2880</a:t>
            </a:r>
            <a:r>
              <a:rPr lang="zh-CN" altLang="en-US" sz="2400" dirty="0">
                <a:latin typeface="微软雅黑" panose="020B0503020204020204" pitchFamily="34" charset="-122"/>
                <a:ea typeface="微软雅黑" panose="020B0503020204020204" pitchFamily="34" charset="-122"/>
              </a:rPr>
              <a:t>个处理器，</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80</a:t>
            </a:r>
            <a:r>
              <a:rPr lang="zh-CN" altLang="en-US" sz="2400" dirty="0">
                <a:latin typeface="微软雅黑" panose="020B0503020204020204" pitchFamily="34" charset="-122"/>
                <a:ea typeface="微软雅黑" panose="020B0503020204020204" pitchFamily="34" charset="-122"/>
              </a:rPr>
              <a:t>亿次</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秒</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拥有海量知识库，从网上搜索和挖掘</a:t>
            </a:r>
            <a:endParaRPr lang="en-US" altLang="zh-CN" sz="2400" dirty="0">
              <a:latin typeface="微软雅黑" panose="020B0503020204020204" pitchFamily="34" charset="-122"/>
              <a:ea typeface="微软雅黑" panose="020B0503020204020204" pitchFamily="34" charset="-122"/>
            </a:endParaRPr>
          </a:p>
        </p:txBody>
      </p:sp>
      <p:pic>
        <p:nvPicPr>
          <p:cNvPr id="20482" name="Picture 2" descr="Big Data png download - 1634*683 - Free Transparent Watson png Download. -  CleanPNG / KissPNG">
            <a:extLst>
              <a:ext uri="{FF2B5EF4-FFF2-40B4-BE49-F238E27FC236}">
                <a16:creationId xmlns:a16="http://schemas.microsoft.com/office/drawing/2014/main" id="{24AA7423-3000-4874-9CDA-B7A4A329EF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512" b="25644"/>
          <a:stretch/>
        </p:blipFill>
        <p:spPr bwMode="auto">
          <a:xfrm>
            <a:off x="1235986" y="4626728"/>
            <a:ext cx="7662917" cy="193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654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083586" y="580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Facebook</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大数据应用</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47</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7E84DAB5-03A9-4C55-95B6-F3ECE1AA8593}"/>
              </a:ext>
            </a:extLst>
          </p:cNvPr>
          <p:cNvSpPr txBox="1"/>
          <p:nvPr/>
        </p:nvSpPr>
        <p:spPr>
          <a:xfrm>
            <a:off x="1083586" y="1779467"/>
            <a:ext cx="5546138" cy="168905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每天会产生</a:t>
            </a:r>
            <a:r>
              <a:rPr lang="en-US" altLang="zh-CN" sz="2400" dirty="0">
                <a:latin typeface="微软雅黑" panose="020B0503020204020204" pitchFamily="34" charset="-122"/>
                <a:ea typeface="微软雅黑" panose="020B0503020204020204" pitchFamily="34" charset="-122"/>
              </a:rPr>
              <a:t>100</a:t>
            </a:r>
            <a:r>
              <a:rPr lang="zh-CN" altLang="en-US" sz="2400" dirty="0">
                <a:latin typeface="微软雅黑" panose="020B0503020204020204" pitchFamily="34" charset="-122"/>
                <a:ea typeface="微软雅黑" panose="020B0503020204020204" pitchFamily="34" charset="-122"/>
              </a:rPr>
              <a:t>亿条消息</a:t>
            </a:r>
          </a:p>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每天会产生</a:t>
            </a:r>
            <a:r>
              <a:rPr lang="en-US" altLang="zh-CN" sz="2400" dirty="0">
                <a:latin typeface="微软雅黑" panose="020B0503020204020204" pitchFamily="34" charset="-122"/>
                <a:ea typeface="微软雅黑" panose="020B0503020204020204" pitchFamily="34" charset="-122"/>
              </a:rPr>
              <a:t>45</a:t>
            </a:r>
            <a:r>
              <a:rPr lang="zh-CN" altLang="en-US" sz="2400" dirty="0">
                <a:latin typeface="微软雅黑" panose="020B0503020204020204" pitchFamily="34" charset="-122"/>
                <a:ea typeface="微软雅黑" panose="020B0503020204020204" pitchFamily="34" charset="-122"/>
              </a:rPr>
              <a:t>亿次“点赞”</a:t>
            </a:r>
          </a:p>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每天会产生</a:t>
            </a:r>
            <a:r>
              <a:rPr lang="en-US" altLang="zh-CN" sz="2400" dirty="0">
                <a:latin typeface="微软雅黑" panose="020B0503020204020204" pitchFamily="34" charset="-122"/>
                <a:ea typeface="微软雅黑" panose="020B0503020204020204" pitchFamily="34" charset="-122"/>
              </a:rPr>
              <a:t>3.5</a:t>
            </a:r>
            <a:r>
              <a:rPr lang="zh-CN" altLang="en-US" sz="2400" dirty="0">
                <a:latin typeface="微软雅黑" panose="020B0503020204020204" pitchFamily="34" charset="-122"/>
                <a:ea typeface="微软雅黑" panose="020B0503020204020204" pitchFamily="34" charset="-122"/>
              </a:rPr>
              <a:t>亿张新图片</a:t>
            </a:r>
            <a:endParaRPr lang="en-US" altLang="zh-CN" sz="2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CCFD7254-FC4B-4AD4-8755-666DED6AE7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6348" y="1419458"/>
            <a:ext cx="4460884" cy="2068736"/>
          </a:xfrm>
          <a:prstGeom prst="rect">
            <a:avLst/>
          </a:prstGeom>
        </p:spPr>
      </p:pic>
      <p:sp>
        <p:nvSpPr>
          <p:cNvPr id="11" name="文本框 10">
            <a:extLst>
              <a:ext uri="{FF2B5EF4-FFF2-40B4-BE49-F238E27FC236}">
                <a16:creationId xmlns:a16="http://schemas.microsoft.com/office/drawing/2014/main" id="{39D042D7-3236-4409-B909-22D2A1D4959D}"/>
              </a:ext>
            </a:extLst>
          </p:cNvPr>
          <p:cNvSpPr txBox="1"/>
          <p:nvPr/>
        </p:nvSpPr>
        <p:spPr>
          <a:xfrm>
            <a:off x="1083586" y="3924429"/>
            <a:ext cx="5806838" cy="2797048"/>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分析用户喜好，个性化广告推送</a:t>
            </a:r>
          </a:p>
          <a:p>
            <a:pPr marL="342900" indent="-342900">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“主题数据”：向市场营销人员展示受众对于品牌、事件、活动和主题的反应</a:t>
            </a:r>
          </a:p>
          <a:p>
            <a:pPr marL="342900" indent="-342900">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为商家提供流行趋势</a:t>
            </a:r>
          </a:p>
          <a:p>
            <a:pPr marL="342900" indent="-342900">
              <a:lnSpc>
                <a:spcPct val="150000"/>
              </a:lnSpc>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a:t>
            </a:r>
          </a:p>
        </p:txBody>
      </p:sp>
      <p:pic>
        <p:nvPicPr>
          <p:cNvPr id="22530" name="Picture 2" descr="If I&amp;#39;ve got your number, so has Facebook - BBC News">
            <a:extLst>
              <a:ext uri="{FF2B5EF4-FFF2-40B4-BE49-F238E27FC236}">
                <a16:creationId xmlns:a16="http://schemas.microsoft.com/office/drawing/2014/main" id="{C06C2D5A-4255-4C45-BABC-05F08A9FEB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89852" y="3869469"/>
            <a:ext cx="2597380" cy="2840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274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083586" y="580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位置大数据</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大数据应用</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48</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7E84DAB5-03A9-4C55-95B6-F3ECE1AA8593}"/>
              </a:ext>
            </a:extLst>
          </p:cNvPr>
          <p:cNvSpPr txBox="1"/>
          <p:nvPr/>
        </p:nvSpPr>
        <p:spPr>
          <a:xfrm>
            <a:off x="1083586" y="1779467"/>
            <a:ext cx="5546138" cy="1896801"/>
          </a:xfrm>
          <a:prstGeom prst="rect">
            <a:avLst/>
          </a:prstGeom>
          <a:noFill/>
        </p:spPr>
        <p:txBody>
          <a:bodyPr wrap="square" rtlCol="0">
            <a:spAutoFit/>
          </a:bodyPr>
          <a:lstStyle/>
          <a:p>
            <a:pPr marL="342900" indent="-342900">
              <a:lnSpc>
                <a:spcPct val="125000"/>
              </a:lnSpc>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GPS</a:t>
            </a:r>
          </a:p>
          <a:p>
            <a:pPr marL="342900" indent="-342900">
              <a:lnSpc>
                <a:spcPct val="125000"/>
              </a:lnSpc>
              <a:buFont typeface="Wingdings" panose="05000000000000000000" pitchFamily="2" charset="2"/>
              <a:buChar char="Ø"/>
            </a:pPr>
            <a:r>
              <a:rPr lang="en-US" altLang="zh-CN" sz="2400" dirty="0" err="1">
                <a:latin typeface="微软雅黑" panose="020B0503020204020204" pitchFamily="34" charset="-122"/>
                <a:ea typeface="微软雅黑" panose="020B0503020204020204" pitchFamily="34" charset="-122"/>
              </a:rPr>
              <a:t>Wifi</a:t>
            </a:r>
            <a:r>
              <a:rPr lang="zh-CN" altLang="en-US" sz="2400" dirty="0">
                <a:latin typeface="微软雅黑" panose="020B0503020204020204" pitchFamily="34" charset="-122"/>
                <a:ea typeface="微软雅黑" panose="020B0503020204020204" pitchFamily="34" charset="-122"/>
              </a:rPr>
              <a:t>连接</a:t>
            </a:r>
          </a:p>
          <a:p>
            <a:pPr marL="342900" indent="-342900">
              <a:lnSpc>
                <a:spcPct val="125000"/>
              </a:lnSpc>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IP</a:t>
            </a:r>
            <a:r>
              <a:rPr lang="zh-CN" altLang="en-US" sz="2400" dirty="0">
                <a:latin typeface="微软雅黑" panose="020B0503020204020204" pitchFamily="34" charset="-122"/>
                <a:ea typeface="微软雅黑" panose="020B0503020204020204" pitchFamily="34" charset="-122"/>
              </a:rPr>
              <a:t>地址</a:t>
            </a:r>
          </a:p>
          <a:p>
            <a:pPr marL="342900" indent="-342900">
              <a:lnSpc>
                <a:spcPct val="125000"/>
              </a:lnSpc>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APP</a:t>
            </a:r>
            <a:r>
              <a:rPr lang="zh-CN" altLang="en-US" sz="2400" dirty="0">
                <a:latin typeface="微软雅黑" panose="020B0503020204020204" pitchFamily="34" charset="-122"/>
                <a:ea typeface="微软雅黑" panose="020B0503020204020204" pitchFamily="34" charset="-122"/>
              </a:rPr>
              <a:t>签到</a:t>
            </a:r>
          </a:p>
        </p:txBody>
      </p:sp>
      <p:sp>
        <p:nvSpPr>
          <p:cNvPr id="11" name="文本框 10">
            <a:extLst>
              <a:ext uri="{FF2B5EF4-FFF2-40B4-BE49-F238E27FC236}">
                <a16:creationId xmlns:a16="http://schemas.microsoft.com/office/drawing/2014/main" id="{39D042D7-3236-4409-B909-22D2A1D4959D}"/>
              </a:ext>
            </a:extLst>
          </p:cNvPr>
          <p:cNvSpPr txBox="1"/>
          <p:nvPr/>
        </p:nvSpPr>
        <p:spPr>
          <a:xfrm>
            <a:off x="1076138" y="4113302"/>
            <a:ext cx="6513714" cy="2243050"/>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基于“位置</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用户行为”的广告投放</a:t>
            </a:r>
          </a:p>
          <a:p>
            <a:pPr marL="342900" indent="-342900">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选址开店：基于区域有效人流量的商业布局</a:t>
            </a:r>
          </a:p>
          <a:p>
            <a:pPr marL="342900" indent="-342900">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交通规划、人流预测</a:t>
            </a:r>
          </a:p>
          <a:p>
            <a:pPr marL="342900" indent="-342900">
              <a:lnSpc>
                <a:spcPct val="150000"/>
              </a:lnSpc>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a:t>
            </a:r>
          </a:p>
        </p:txBody>
      </p:sp>
      <p:pic>
        <p:nvPicPr>
          <p:cNvPr id="10" name="图片 9">
            <a:extLst>
              <a:ext uri="{FF2B5EF4-FFF2-40B4-BE49-F238E27FC236}">
                <a16:creationId xmlns:a16="http://schemas.microsoft.com/office/drawing/2014/main" id="{ED742B3C-E4ED-4EB2-A196-38D1597839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7908" y="1676389"/>
            <a:ext cx="4619854" cy="2190705"/>
          </a:xfrm>
          <a:prstGeom prst="rect">
            <a:avLst/>
          </a:prstGeom>
        </p:spPr>
      </p:pic>
    </p:spTree>
    <p:extLst>
      <p:ext uri="{BB962C8B-B14F-4D97-AF65-F5344CB8AC3E}">
        <p14:creationId xmlns:p14="http://schemas.microsoft.com/office/powerpoint/2010/main" val="3424003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08E54BB2-4828-4F9C-B77A-1C4D6FD15696}"/>
              </a:ext>
            </a:extLst>
          </p:cNvPr>
          <p:cNvGrpSpPr/>
          <p:nvPr/>
        </p:nvGrpSpPr>
        <p:grpSpPr>
          <a:xfrm>
            <a:off x="0" y="-1"/>
            <a:ext cx="12192000" cy="6858001"/>
            <a:chOff x="390232" y="286325"/>
            <a:chExt cx="11411536" cy="5973226"/>
          </a:xfrm>
        </p:grpSpPr>
        <p:pic>
          <p:nvPicPr>
            <p:cNvPr id="3074" name="Picture 2" descr="Practical or Theory: What Makes You Pro After Bachelor in Technology? -  Sharda University Blog">
              <a:extLst>
                <a:ext uri="{FF2B5EF4-FFF2-40B4-BE49-F238E27FC236}">
                  <a16:creationId xmlns:a16="http://schemas.microsoft.com/office/drawing/2014/main" id="{3A22D68F-AE62-4257-B864-C20FAFC77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0232" y="286325"/>
              <a:ext cx="11411536" cy="597322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723F1699-FB4F-47A1-BFC4-B5AAFF0098ED}"/>
                </a:ext>
              </a:extLst>
            </p:cNvPr>
            <p:cNvPicPr>
              <a:picLocks noChangeAspect="1"/>
            </p:cNvPicPr>
            <p:nvPr/>
          </p:nvPicPr>
          <p:blipFill>
            <a:blip r:embed="rId3"/>
            <a:stretch>
              <a:fillRect/>
            </a:stretch>
          </p:blipFill>
          <p:spPr>
            <a:xfrm>
              <a:off x="1465573" y="954843"/>
              <a:ext cx="2822522" cy="989089"/>
            </a:xfrm>
            <a:prstGeom prst="rect">
              <a:avLst/>
            </a:prstGeom>
          </p:spPr>
        </p:pic>
        <p:pic>
          <p:nvPicPr>
            <p:cNvPr id="6" name="图片 5">
              <a:extLst>
                <a:ext uri="{FF2B5EF4-FFF2-40B4-BE49-F238E27FC236}">
                  <a16:creationId xmlns:a16="http://schemas.microsoft.com/office/drawing/2014/main" id="{BA7FBD81-9EF0-4988-B31E-3AC5DD26BB47}"/>
                </a:ext>
              </a:extLst>
            </p:cNvPr>
            <p:cNvPicPr>
              <a:picLocks noChangeAspect="1"/>
            </p:cNvPicPr>
            <p:nvPr/>
          </p:nvPicPr>
          <p:blipFill>
            <a:blip r:embed="rId4"/>
            <a:stretch>
              <a:fillRect/>
            </a:stretch>
          </p:blipFill>
          <p:spPr>
            <a:xfrm>
              <a:off x="7684258" y="873125"/>
              <a:ext cx="3677984" cy="1267909"/>
            </a:xfrm>
            <a:prstGeom prst="rect">
              <a:avLst/>
            </a:prstGeom>
          </p:spPr>
        </p:pic>
        <p:sp>
          <p:nvSpPr>
            <p:cNvPr id="7" name="文本框 6">
              <a:extLst>
                <a:ext uri="{FF2B5EF4-FFF2-40B4-BE49-F238E27FC236}">
                  <a16:creationId xmlns:a16="http://schemas.microsoft.com/office/drawing/2014/main" id="{DA7F006C-F5FD-4EF2-A94A-35281752238E}"/>
                </a:ext>
              </a:extLst>
            </p:cNvPr>
            <p:cNvSpPr txBox="1"/>
            <p:nvPr/>
          </p:nvSpPr>
          <p:spPr>
            <a:xfrm>
              <a:off x="1388535" y="1382479"/>
              <a:ext cx="2836753" cy="723787"/>
            </a:xfrm>
            <a:prstGeom prst="rect">
              <a:avLst/>
            </a:prstGeom>
            <a:noFill/>
          </p:spPr>
          <p:txBody>
            <a:bodyPr wrap="none" rtlCol="0">
              <a:spAutoFit/>
            </a:bodyPr>
            <a:lstStyle/>
            <a:p>
              <a:r>
                <a:rPr lang="en-US" altLang="zh-CN" sz="4800" b="1" dirty="0">
                  <a:solidFill>
                    <a:srgbClr val="FFDB53"/>
                  </a:solidFill>
                  <a:latin typeface="Arial Black" panose="020B0A04020102020204" pitchFamily="34" charset="0"/>
                  <a:cs typeface="Times New Roman" panose="02020603050405020304" pitchFamily="18" charset="0"/>
                </a:rPr>
                <a:t>THEORY</a:t>
              </a:r>
              <a:endParaRPr lang="zh-CN" altLang="en-US" sz="4800" b="1" dirty="0">
                <a:solidFill>
                  <a:srgbClr val="FFDB53"/>
                </a:solidFill>
                <a:latin typeface="Arial Black" panose="020B0A04020102020204" pitchFamily="34" charset="0"/>
                <a:cs typeface="Times New Roman" panose="02020603050405020304" pitchFamily="18" charset="0"/>
              </a:endParaRPr>
            </a:p>
          </p:txBody>
        </p:sp>
        <p:sp>
          <p:nvSpPr>
            <p:cNvPr id="10" name="文本框 9">
              <a:extLst>
                <a:ext uri="{FF2B5EF4-FFF2-40B4-BE49-F238E27FC236}">
                  <a16:creationId xmlns:a16="http://schemas.microsoft.com/office/drawing/2014/main" id="{3B0442AD-EB2A-4D6D-A4BC-9328A534AFD2}"/>
                </a:ext>
              </a:extLst>
            </p:cNvPr>
            <p:cNvSpPr txBox="1"/>
            <p:nvPr/>
          </p:nvSpPr>
          <p:spPr>
            <a:xfrm>
              <a:off x="7837658" y="1406838"/>
              <a:ext cx="3844414" cy="723787"/>
            </a:xfrm>
            <a:prstGeom prst="rect">
              <a:avLst/>
            </a:prstGeom>
            <a:noFill/>
          </p:spPr>
          <p:txBody>
            <a:bodyPr wrap="none" rtlCol="0">
              <a:spAutoFit/>
            </a:bodyPr>
            <a:lstStyle/>
            <a:p>
              <a:r>
                <a:rPr lang="en-US" altLang="zh-CN" sz="4800" b="1" dirty="0">
                  <a:solidFill>
                    <a:srgbClr val="FFDB53"/>
                  </a:solidFill>
                  <a:latin typeface="Arial Black" panose="020B0A04020102020204" pitchFamily="34" charset="0"/>
                  <a:cs typeface="Times New Roman" panose="02020603050405020304" pitchFamily="18" charset="0"/>
                </a:rPr>
                <a:t>PRACTICAL</a:t>
              </a:r>
              <a:endParaRPr lang="zh-CN" altLang="en-US" sz="4800" b="1" dirty="0">
                <a:solidFill>
                  <a:srgbClr val="FFDB53"/>
                </a:solidFill>
                <a:latin typeface="Arial Black" panose="020B0A04020102020204" pitchFamily="34" charset="0"/>
                <a:cs typeface="Times New Roman" panose="02020603050405020304" pitchFamily="18" charset="0"/>
              </a:endParaRPr>
            </a:p>
          </p:txBody>
        </p:sp>
      </p:grpSp>
      <p:sp>
        <p:nvSpPr>
          <p:cNvPr id="2" name="灯片编号占位符 1">
            <a:extLst>
              <a:ext uri="{FF2B5EF4-FFF2-40B4-BE49-F238E27FC236}">
                <a16:creationId xmlns:a16="http://schemas.microsoft.com/office/drawing/2014/main" id="{AF16BF96-0555-4337-9717-16710E773B8D}"/>
              </a:ext>
            </a:extLst>
          </p:cNvPr>
          <p:cNvSpPr>
            <a:spLocks noGrp="1"/>
          </p:cNvSpPr>
          <p:nvPr>
            <p:ph type="sldNum" sz="quarter" idx="12"/>
          </p:nvPr>
        </p:nvSpPr>
        <p:spPr/>
        <p:txBody>
          <a:bodyPr/>
          <a:lstStyle/>
          <a:p>
            <a:fld id="{0D4EF626-F2E7-47E8-A3E5-EAE9C4555C6D}" type="slidenum">
              <a:rPr lang="zh-CN" altLang="en-US" smtClean="0"/>
              <a:t>49</a:t>
            </a:fld>
            <a:endParaRPr lang="zh-CN" altLang="en-US" dirty="0"/>
          </a:p>
        </p:txBody>
      </p:sp>
    </p:spTree>
    <p:extLst>
      <p:ext uri="{BB962C8B-B14F-4D97-AF65-F5344CB8AC3E}">
        <p14:creationId xmlns:p14="http://schemas.microsoft.com/office/powerpoint/2010/main" val="2238259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定义</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大数据概念</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5</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圆角矩形 8">
            <a:extLst>
              <a:ext uri="{FF2B5EF4-FFF2-40B4-BE49-F238E27FC236}">
                <a16:creationId xmlns:a16="http://schemas.microsoft.com/office/drawing/2014/main" id="{3B84938F-F144-4556-85DD-881383D2FD4B}"/>
              </a:ext>
            </a:extLst>
          </p:cNvPr>
          <p:cNvSpPr/>
          <p:nvPr/>
        </p:nvSpPr>
        <p:spPr>
          <a:xfrm>
            <a:off x="1797050" y="1872977"/>
            <a:ext cx="4909185" cy="728388"/>
          </a:xfrm>
          <a:prstGeom prst="roundRect">
            <a:avLst/>
          </a:prstGeom>
          <a:ln w="19050">
            <a:solidFill>
              <a:schemeClr val="tx1"/>
            </a:solidFill>
          </a:ln>
        </p:spPr>
        <p:txBody>
          <a:bodyPr wrap="squar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大数据指的是</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大小超出常规</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的数据库工具获取、存储、管理和分析能力的</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数据集</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41D5BD31-76D1-4909-9E4D-F64040D283AA}"/>
              </a:ext>
            </a:extLst>
          </p:cNvPr>
          <p:cNvPicPr>
            <a:picLocks noChangeAspect="1"/>
          </p:cNvPicPr>
          <p:nvPr/>
        </p:nvPicPr>
        <p:blipFill>
          <a:blip r:embed="rId3"/>
          <a:stretch>
            <a:fillRect/>
          </a:stretch>
        </p:blipFill>
        <p:spPr>
          <a:xfrm>
            <a:off x="6964045" y="1678667"/>
            <a:ext cx="1330960" cy="1106170"/>
          </a:xfrm>
          <a:prstGeom prst="rect">
            <a:avLst/>
          </a:prstGeom>
        </p:spPr>
      </p:pic>
      <p:sp>
        <p:nvSpPr>
          <p:cNvPr id="12" name="圆角矩形 6">
            <a:extLst>
              <a:ext uri="{FF2B5EF4-FFF2-40B4-BE49-F238E27FC236}">
                <a16:creationId xmlns:a16="http://schemas.microsoft.com/office/drawing/2014/main" id="{5DE06DF9-8532-4BE1-800D-CCE713EB3857}"/>
              </a:ext>
            </a:extLst>
          </p:cNvPr>
          <p:cNvSpPr/>
          <p:nvPr/>
        </p:nvSpPr>
        <p:spPr>
          <a:xfrm>
            <a:off x="1797050" y="2972797"/>
            <a:ext cx="4934585" cy="1336658"/>
          </a:xfrm>
          <a:prstGeom prst="roundRect">
            <a:avLst/>
          </a:prstGeom>
          <a:ln w="19050">
            <a:solidFill>
              <a:schemeClr val="tx1"/>
            </a:solidFill>
          </a:ln>
        </p:spPr>
        <p:txBody>
          <a:bodyPr wrap="squar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又称</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巨量资料</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(big data)</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指</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规模巨大</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无法通过目前主流软件工具，在</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合理时间内达到</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撷取、管理、处理并整理成为帮助企业经营决策更积极目的的</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资讯</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8" name="图片 17">
            <a:extLst>
              <a:ext uri="{FF2B5EF4-FFF2-40B4-BE49-F238E27FC236}">
                <a16:creationId xmlns:a16="http://schemas.microsoft.com/office/drawing/2014/main" id="{1EFADE2D-CEF9-47C9-BBD1-16387F65C0B0}"/>
              </a:ext>
            </a:extLst>
          </p:cNvPr>
          <p:cNvPicPr>
            <a:picLocks noChangeAspect="1"/>
          </p:cNvPicPr>
          <p:nvPr/>
        </p:nvPicPr>
        <p:blipFill>
          <a:blip r:embed="rId4"/>
          <a:stretch>
            <a:fillRect/>
          </a:stretch>
        </p:blipFill>
        <p:spPr>
          <a:xfrm>
            <a:off x="7062470" y="3033122"/>
            <a:ext cx="1133475" cy="1198880"/>
          </a:xfrm>
          <a:prstGeom prst="rect">
            <a:avLst/>
          </a:prstGeom>
        </p:spPr>
      </p:pic>
      <p:sp>
        <p:nvSpPr>
          <p:cNvPr id="20" name="圆角矩形 10">
            <a:extLst>
              <a:ext uri="{FF2B5EF4-FFF2-40B4-BE49-F238E27FC236}">
                <a16:creationId xmlns:a16="http://schemas.microsoft.com/office/drawing/2014/main" id="{41BA27DF-4701-49D1-B492-611935CD1D4F}"/>
              </a:ext>
            </a:extLst>
          </p:cNvPr>
          <p:cNvSpPr/>
          <p:nvPr/>
        </p:nvSpPr>
        <p:spPr>
          <a:xfrm>
            <a:off x="1797050" y="4795882"/>
            <a:ext cx="4934585" cy="728100"/>
          </a:xfrm>
          <a:prstGeom prst="roundRect">
            <a:avLst/>
          </a:prstGeom>
          <a:ln w="19050">
            <a:solidFill>
              <a:schemeClr val="tx1"/>
            </a:solidFill>
          </a:ln>
        </p:spPr>
        <p:txBody>
          <a:bodyPr wrap="squar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大数据是任何超过了一台计算机处理能力的数据量</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1" name="图片 20">
            <a:extLst>
              <a:ext uri="{FF2B5EF4-FFF2-40B4-BE49-F238E27FC236}">
                <a16:creationId xmlns:a16="http://schemas.microsoft.com/office/drawing/2014/main" id="{A23FACFD-A50B-41F2-8A45-CCC89855CCA3}"/>
              </a:ext>
            </a:extLst>
          </p:cNvPr>
          <p:cNvPicPr>
            <a:picLocks noChangeAspect="1"/>
          </p:cNvPicPr>
          <p:nvPr/>
        </p:nvPicPr>
        <p:blipFill>
          <a:blip r:embed="rId5"/>
          <a:stretch>
            <a:fillRect/>
          </a:stretch>
        </p:blipFill>
        <p:spPr>
          <a:xfrm>
            <a:off x="6964045" y="4649974"/>
            <a:ext cx="1331595" cy="998220"/>
          </a:xfrm>
          <a:prstGeom prst="rect">
            <a:avLst/>
          </a:prstGeom>
        </p:spPr>
      </p:pic>
      <p:sp>
        <p:nvSpPr>
          <p:cNvPr id="22" name="文本框 21">
            <a:extLst>
              <a:ext uri="{FF2B5EF4-FFF2-40B4-BE49-F238E27FC236}">
                <a16:creationId xmlns:a16="http://schemas.microsoft.com/office/drawing/2014/main" id="{7ED2B6E1-B4EF-4A14-AC46-2EE350BD2AD7}"/>
              </a:ext>
            </a:extLst>
          </p:cNvPr>
          <p:cNvSpPr txBox="1"/>
          <p:nvPr/>
        </p:nvSpPr>
        <p:spPr>
          <a:xfrm>
            <a:off x="8295005" y="1872977"/>
            <a:ext cx="1628775" cy="659130"/>
          </a:xfrm>
          <a:prstGeom prst="rect">
            <a:avLst/>
          </a:prstGeom>
          <a:noFill/>
        </p:spPr>
        <p:txBody>
          <a:bodyPr wrap="square" rtlCol="0" anchor="t">
            <a:spAutoFit/>
          </a:bodyPr>
          <a:lstStyle/>
          <a:p>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美国首屈一指的咨询公司</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42050961-1527-4EE8-9450-DE4332CE5C61}"/>
              </a:ext>
            </a:extLst>
          </p:cNvPr>
          <p:cNvSpPr txBox="1"/>
          <p:nvPr/>
        </p:nvSpPr>
        <p:spPr>
          <a:xfrm>
            <a:off x="8295640" y="4861922"/>
            <a:ext cx="1946275" cy="659130"/>
          </a:xfrm>
          <a:prstGeom prst="rect">
            <a:avLst/>
          </a:prstGeom>
          <a:noFill/>
        </p:spPr>
        <p:txBody>
          <a:bodyPr wrap="square" rtlCol="0" anchor="t">
            <a:spAutoFit/>
          </a:bodyPr>
          <a:lstStyle/>
          <a:p>
            <a:r>
              <a:rPr lang="zh-CN" altLang="en-US">
                <a:latin typeface="Times New Roman" panose="02020603050405020304" pitchFamily="18" charset="0"/>
                <a:ea typeface="微软雅黑" panose="020B0503020204020204" pitchFamily="34" charset="-122"/>
                <a:cs typeface="Times New Roman" panose="02020603050405020304" pitchFamily="18" charset="0"/>
              </a:rPr>
              <a:t>大数据科学家John Rauser</a:t>
            </a:r>
          </a:p>
        </p:txBody>
      </p:sp>
      <p:pic>
        <p:nvPicPr>
          <p:cNvPr id="24" name="图片 23">
            <a:extLst>
              <a:ext uri="{FF2B5EF4-FFF2-40B4-BE49-F238E27FC236}">
                <a16:creationId xmlns:a16="http://schemas.microsoft.com/office/drawing/2014/main" id="{842ADCD7-FFD1-42EE-BF09-D29FC20BDA96}"/>
              </a:ext>
            </a:extLst>
          </p:cNvPr>
          <p:cNvPicPr>
            <a:picLocks noChangeAspect="1"/>
          </p:cNvPicPr>
          <p:nvPr/>
        </p:nvPicPr>
        <p:blipFill>
          <a:blip r:embed="rId6"/>
          <a:stretch>
            <a:fillRect/>
          </a:stretch>
        </p:blipFill>
        <p:spPr>
          <a:xfrm>
            <a:off x="6964045" y="5916658"/>
            <a:ext cx="1331595" cy="692785"/>
          </a:xfrm>
          <a:prstGeom prst="rect">
            <a:avLst/>
          </a:prstGeom>
        </p:spPr>
      </p:pic>
      <p:sp>
        <p:nvSpPr>
          <p:cNvPr id="25" name="圆角矩形 12">
            <a:extLst>
              <a:ext uri="{FF2B5EF4-FFF2-40B4-BE49-F238E27FC236}">
                <a16:creationId xmlns:a16="http://schemas.microsoft.com/office/drawing/2014/main" id="{ACACC96F-CDC9-4689-B7DF-FE48FF297846}"/>
              </a:ext>
            </a:extLst>
          </p:cNvPr>
          <p:cNvSpPr/>
          <p:nvPr/>
        </p:nvSpPr>
        <p:spPr>
          <a:xfrm>
            <a:off x="1797050" y="5903322"/>
            <a:ext cx="4934585" cy="728406"/>
          </a:xfrm>
          <a:prstGeom prst="roundRect">
            <a:avLst/>
          </a:prstGeom>
          <a:ln w="19050">
            <a:solidFill>
              <a:schemeClr val="tx1"/>
            </a:solidFill>
          </a:ln>
        </p:spPr>
        <p:txBody>
          <a:bodyPr wrap="squar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从五个特征定义大数据：Volume、Velocity、Variety、Value、</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Veracity</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id="{E600FA9C-2948-4552-BA56-D4C97622228A}"/>
              </a:ext>
            </a:extLst>
          </p:cNvPr>
          <p:cNvSpPr txBox="1"/>
          <p:nvPr/>
        </p:nvSpPr>
        <p:spPr>
          <a:xfrm>
            <a:off x="8295640" y="6075407"/>
            <a:ext cx="1628775" cy="369332"/>
          </a:xfrm>
          <a:prstGeom prst="rect">
            <a:avLst/>
          </a:prstGeom>
          <a:noFill/>
        </p:spPr>
        <p:txBody>
          <a:bodyPr wrap="square" rtlCol="0" anchor="t">
            <a:spAutoFit/>
          </a:bodyPr>
          <a:lstStyle/>
          <a:p>
            <a:r>
              <a:rPr lang="zh-CN" altLang="en-US">
                <a:latin typeface="Times New Roman" panose="02020603050405020304" pitchFamily="18" charset="0"/>
                <a:ea typeface="微软雅黑" panose="020B0503020204020204" pitchFamily="34" charset="-122"/>
                <a:cs typeface="Times New Roman" panose="02020603050405020304" pitchFamily="18" charset="0"/>
              </a:rPr>
              <a:t>国际数据公司</a:t>
            </a:r>
          </a:p>
        </p:txBody>
      </p:sp>
      <p:sp>
        <p:nvSpPr>
          <p:cNvPr id="27" name="文本框 26">
            <a:extLst>
              <a:ext uri="{FF2B5EF4-FFF2-40B4-BE49-F238E27FC236}">
                <a16:creationId xmlns:a16="http://schemas.microsoft.com/office/drawing/2014/main" id="{BA45EBDF-7613-4BFB-BCC1-5CC06ACEBB77}"/>
              </a:ext>
            </a:extLst>
          </p:cNvPr>
          <p:cNvSpPr txBox="1"/>
          <p:nvPr/>
        </p:nvSpPr>
        <p:spPr>
          <a:xfrm>
            <a:off x="8295640" y="3174727"/>
            <a:ext cx="1628775" cy="933450"/>
          </a:xfrm>
          <a:prstGeom prst="rect">
            <a:avLst/>
          </a:prstGeom>
          <a:noFill/>
        </p:spPr>
        <p:txBody>
          <a:bodyPr wrap="square" rtlCol="0" anchor="t">
            <a:spAutoFit/>
          </a:bodyPr>
          <a:lstStyle/>
          <a:p>
            <a:r>
              <a:rPr lang="zh-CN" altLang="en-US">
                <a:latin typeface="Times New Roman" panose="02020603050405020304" pitchFamily="18" charset="0"/>
                <a:ea typeface="微软雅黑" panose="020B0503020204020204" pitchFamily="34" charset="-122"/>
                <a:cs typeface="Times New Roman" panose="02020603050405020304" pitchFamily="18" charset="0"/>
              </a:rPr>
              <a:t>多种语言编写的网络百科全书</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460254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课程实践</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9" name="标题 1"/>
          <p:cNvSpPr txBox="1"/>
          <p:nvPr/>
        </p:nvSpPr>
        <p:spPr>
          <a:xfrm>
            <a:off x="2515235" y="900430"/>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第四次作业</a:t>
            </a:r>
          </a:p>
        </p:txBody>
      </p:sp>
      <p:sp>
        <p:nvSpPr>
          <p:cNvPr id="8" name="矩形 7"/>
          <p:cNvSpPr/>
          <p:nvPr/>
        </p:nvSpPr>
        <p:spPr>
          <a:xfrm>
            <a:off x="674941" y="1893997"/>
            <a:ext cx="10572681" cy="511615"/>
          </a:xfrm>
          <a:prstGeom prst="rect">
            <a:avLst/>
          </a:prstGeom>
        </p:spPr>
        <p:txBody>
          <a:bodyPr wrap="square">
            <a:spAutoFit/>
          </a:bodyPr>
          <a:lstStyle/>
          <a:p>
            <a:pPr algn="ctr">
              <a:lnSpc>
                <a:spcPct val="125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学习</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MapReduce</a:t>
            </a:r>
          </a:p>
        </p:txBody>
      </p:sp>
      <p:pic>
        <p:nvPicPr>
          <p:cNvPr id="23554" name="Picture 2" descr="What is Hadoop MapReduce? – Big Data Path">
            <a:extLst>
              <a:ext uri="{FF2B5EF4-FFF2-40B4-BE49-F238E27FC236}">
                <a16:creationId xmlns:a16="http://schemas.microsoft.com/office/drawing/2014/main" id="{352BDCAA-0FF1-4034-9729-7BA92DE069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83"/>
          <a:stretch/>
        </p:blipFill>
        <p:spPr bwMode="auto">
          <a:xfrm>
            <a:off x="2515235" y="2569234"/>
            <a:ext cx="7041839" cy="4002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4"/>
          <p:cNvSpPr/>
          <p:nvPr/>
        </p:nvSpPr>
        <p:spPr bwMode="auto">
          <a:xfrm>
            <a:off x="8525267" y="2111981"/>
            <a:ext cx="1220290" cy="110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725"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1725"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sp>
        <p:nvSpPr>
          <p:cNvPr id="2" name="文本框 1"/>
          <p:cNvSpPr txBox="1"/>
          <p:nvPr/>
        </p:nvSpPr>
        <p:spPr>
          <a:xfrm>
            <a:off x="844377" y="2360638"/>
            <a:ext cx="5466027" cy="2784865"/>
          </a:xfrm>
          <a:prstGeom prst="rect">
            <a:avLst/>
          </a:prstGeom>
          <a:noFill/>
        </p:spPr>
        <p:txBody>
          <a:bodyPr wrap="square" lIns="68580" tIns="34290" rIns="68580" bIns="34290" rtlCol="0" anchor="t">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Ebrima" panose="02000000000000000000" pitchFamily="2" charset="0"/>
                <a:sym typeface="微软雅黑" panose="020B0503020204020204" pitchFamily="34" charset="-122"/>
              </a:rPr>
              <a:t>MapReduce是hadoop的核心组件之一，hadoop主要包括两部分，一是分布式文件系统hdfs,另一部分是分布式计算框架，也就是mapreduce,缺一不可。也就是说，可以通过mapreduce很容易在hadoop平台上进行分布式的计算编程。</a:t>
            </a:r>
          </a:p>
        </p:txBody>
      </p:sp>
      <p:sp>
        <p:nvSpPr>
          <p:cNvPr id="5" name="标题 1">
            <a:extLst>
              <a:ext uri="{FF2B5EF4-FFF2-40B4-BE49-F238E27FC236}">
                <a16:creationId xmlns:a16="http://schemas.microsoft.com/office/drawing/2014/main" id="{55BB43A5-6B3F-4F42-8BDD-DC0A4BF79BB7}"/>
              </a:ext>
            </a:extLst>
          </p:cNvPr>
          <p:cNvSpPr txBox="1">
            <a:spLocks/>
          </p:cNvSpPr>
          <p:nvPr/>
        </p:nvSpPr>
        <p:spPr>
          <a:xfrm>
            <a:off x="131752" y="295415"/>
            <a:ext cx="7886700" cy="1325563"/>
          </a:xfrm>
        </p:spPr>
        <p:txBody>
          <a:bodyPr/>
          <a:lstStyle>
            <a:lvl1pPr algn="l" defTabSz="913765" rtl="0" eaLnBrk="1" latinLnBrk="0" hangingPunct="1">
              <a:lnSpc>
                <a:spcPct val="90000"/>
              </a:lnSpc>
              <a:spcBef>
                <a:spcPct val="0"/>
              </a:spcBef>
              <a:buNone/>
              <a:defRPr sz="4400" kern="1200">
                <a:solidFill>
                  <a:schemeClr val="tx1"/>
                </a:solidFill>
                <a:latin typeface="Arial" panose="020B0604020202020204" pitchFamily="34" charset="0"/>
                <a:ea typeface="Source Han Sans Normal" panose="020B0400000000000000" pitchFamily="34" charset="-122"/>
                <a:cs typeface="Arial" panose="020B0604020202020204" pitchFamily="34" charset="0"/>
              </a:defRPr>
            </a:lvl1pPr>
          </a:lstStyle>
          <a:p>
            <a:r>
              <a:rPr lang="en-US" altLang="zh-CN" dirty="0">
                <a:latin typeface="Times New Roman" panose="02020603050405020304" pitchFamily="18" charset="0"/>
                <a:ea typeface="黑体" panose="02010609060101010101" charset="-122"/>
                <a:cs typeface="Times New Roman" panose="02020603050405020304" pitchFamily="18" charset="0"/>
              </a:rPr>
              <a:t>MapReduce</a:t>
            </a:r>
            <a:endParaRPr lang="zh-CN" altLang="en-US" sz="3600" dirty="0">
              <a:latin typeface="Times New Roman" panose="02020603050405020304" pitchFamily="18" charset="0"/>
              <a:ea typeface="黑体" panose="02010609060101010101" charset="-122"/>
              <a:cs typeface="Times New Roman" panose="02020603050405020304" pitchFamily="18" charset="0"/>
            </a:endParaRPr>
          </a:p>
        </p:txBody>
      </p:sp>
      <p:pic>
        <p:nvPicPr>
          <p:cNvPr id="1026" name="Picture 2" descr="What is Hadoop?. A brief introduction to the open source… | by Robert  Polding, PhD | Analytics Vidhya | Medium">
            <a:extLst>
              <a:ext uri="{FF2B5EF4-FFF2-40B4-BE49-F238E27FC236}">
                <a16:creationId xmlns:a16="http://schemas.microsoft.com/office/drawing/2014/main" id="{CC53C69F-5EDA-48D3-A1C3-27792F7B08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2504" y="2269121"/>
            <a:ext cx="4195119" cy="2967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a:spLocks noGrp="1"/>
          </p:cNvSpPr>
          <p:nvPr>
            <p:ph type="title" idx="4294967295"/>
          </p:nvPr>
        </p:nvSpPr>
        <p:spPr>
          <a:xfrm>
            <a:off x="0" y="28575"/>
            <a:ext cx="7886700" cy="1325563"/>
          </a:xfrm>
        </p:spPr>
        <p:txBody>
          <a:bodyPr/>
          <a:lstStyle/>
          <a:p>
            <a:r>
              <a:rPr lang="en-US" altLang="zh-CN" dirty="0" err="1">
                <a:latin typeface="Times New Roman" panose="02020603050405020304" pitchFamily="18" charset="0"/>
                <a:ea typeface="黑体" panose="02010609060101010101" charset="-122"/>
                <a:cs typeface="Times New Roman" panose="02020603050405020304" pitchFamily="18" charset="0"/>
              </a:rPr>
              <a:t>MapReduce</a:t>
            </a:r>
            <a:endParaRPr lang="zh-CN" altLang="en-US" sz="3600" dirty="0">
              <a:latin typeface="Times New Roman" panose="02020603050405020304" pitchFamily="18" charset="0"/>
              <a:ea typeface="黑体" panose="02010609060101010101" charset="-122"/>
              <a:cs typeface="Times New Roman" panose="02020603050405020304" pitchFamily="18" charset="0"/>
            </a:endParaRPr>
          </a:p>
        </p:txBody>
      </p:sp>
      <p:grpSp>
        <p:nvGrpSpPr>
          <p:cNvPr id="2" name="组合 1"/>
          <p:cNvGrpSpPr/>
          <p:nvPr/>
        </p:nvGrpSpPr>
        <p:grpSpPr>
          <a:xfrm>
            <a:off x="6790756" y="2019049"/>
            <a:ext cx="2825579" cy="1819031"/>
            <a:chOff x="4127982" y="3535902"/>
            <a:chExt cx="2825579" cy="1819031"/>
          </a:xfrm>
        </p:grpSpPr>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7983" y="3535902"/>
              <a:ext cx="941466" cy="941466"/>
            </a:xfrm>
            <a:prstGeom prst="rect">
              <a:avLst/>
            </a:prstGeom>
          </p:spPr>
        </p:pic>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89717" y="3535902"/>
              <a:ext cx="941466" cy="941466"/>
            </a:xfrm>
            <a:prstGeom prst="rect">
              <a:avLst/>
            </a:prstGeom>
          </p:spPr>
        </p:pic>
        <p:sp>
          <p:nvSpPr>
            <p:cNvPr id="28" name="文本框 27"/>
            <p:cNvSpPr txBox="1"/>
            <p:nvPr/>
          </p:nvSpPr>
          <p:spPr>
            <a:xfrm>
              <a:off x="5217056" y="3921924"/>
              <a:ext cx="1057662" cy="646331"/>
            </a:xfrm>
            <a:prstGeom prst="rect">
              <a:avLst/>
            </a:prstGeom>
            <a:noFill/>
          </p:spPr>
          <p:txBody>
            <a:bodyPr wrap="square" rtlCol="0">
              <a:spAutoFit/>
            </a:bodyPr>
            <a:lstStyle/>
            <a:p>
              <a:r>
                <a:rPr lang="en-US" altLang="zh-CN" sz="3600" dirty="0"/>
                <a:t>…</a:t>
              </a:r>
              <a:endParaRPr lang="zh-CN" altLang="en-US" sz="3600" dirty="0"/>
            </a:p>
          </p:txBody>
        </p:sp>
        <p:sp>
          <p:nvSpPr>
            <p:cNvPr id="29" name="右大括号 28"/>
            <p:cNvSpPr/>
            <p:nvPr/>
          </p:nvSpPr>
          <p:spPr>
            <a:xfrm rot="5400000">
              <a:off x="5427824" y="3305399"/>
              <a:ext cx="225896" cy="2825579"/>
            </a:xfrm>
            <a:prstGeom prst="rightBrace">
              <a:avLst>
                <a:gd name="adj1" fmla="val 128824"/>
                <a:gd name="adj2" fmla="val 496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p:cNvSpPr txBox="1"/>
            <p:nvPr/>
          </p:nvSpPr>
          <p:spPr>
            <a:xfrm>
              <a:off x="4757312" y="4954823"/>
              <a:ext cx="1576072"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厨师</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配餐员</a:t>
              </a:r>
            </a:p>
          </p:txBody>
        </p:sp>
      </p:gr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4494" y="1989589"/>
            <a:ext cx="970927" cy="970927"/>
          </a:xfrm>
          <a:prstGeom prst="rect">
            <a:avLst/>
          </a:prstGeom>
        </p:spPr>
      </p:pic>
      <p:sp>
        <p:nvSpPr>
          <p:cNvPr id="32" name="文本框 31"/>
          <p:cNvSpPr txBox="1"/>
          <p:nvPr/>
        </p:nvSpPr>
        <p:spPr>
          <a:xfrm>
            <a:off x="2845421" y="2587500"/>
            <a:ext cx="697627"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用户</a:t>
            </a:r>
          </a:p>
        </p:txBody>
      </p:sp>
      <p:sp>
        <p:nvSpPr>
          <p:cNvPr id="33" name="椭圆形标注 32"/>
          <p:cNvSpPr/>
          <p:nvPr/>
        </p:nvSpPr>
        <p:spPr>
          <a:xfrm>
            <a:off x="3152625" y="1170702"/>
            <a:ext cx="1519329" cy="1019343"/>
          </a:xfrm>
          <a:prstGeom prst="wedgeEllipseCallout">
            <a:avLst>
              <a:gd name="adj1" fmla="val -64494"/>
              <a:gd name="adj2" fmla="val 6711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我想要一份三明治</a:t>
            </a:r>
          </a:p>
        </p:txBody>
      </p:sp>
      <p:pic>
        <p:nvPicPr>
          <p:cNvPr id="34" name="图片 33"/>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4671954" y="2019048"/>
            <a:ext cx="941466" cy="941466"/>
          </a:xfrm>
          <a:prstGeom prst="rect">
            <a:avLst/>
          </a:prstGeom>
        </p:spPr>
      </p:pic>
      <p:sp>
        <p:nvSpPr>
          <p:cNvPr id="35" name="文本框 34"/>
          <p:cNvSpPr txBox="1"/>
          <p:nvPr/>
        </p:nvSpPr>
        <p:spPr>
          <a:xfrm>
            <a:off x="5599594" y="2587347"/>
            <a:ext cx="954107"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服务员</a:t>
            </a:r>
          </a:p>
        </p:txBody>
      </p:sp>
      <p:sp>
        <p:nvSpPr>
          <p:cNvPr id="3" name="右弧形箭头 2"/>
          <p:cNvSpPr/>
          <p:nvPr/>
        </p:nvSpPr>
        <p:spPr>
          <a:xfrm rot="16200000">
            <a:off x="6171671" y="724275"/>
            <a:ext cx="745066" cy="170497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5613420" y="684621"/>
            <a:ext cx="1750800" cy="307777"/>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② 通知厨师</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配餐员</a:t>
            </a:r>
          </a:p>
        </p:txBody>
      </p:sp>
      <p:grpSp>
        <p:nvGrpSpPr>
          <p:cNvPr id="6" name="组合 5"/>
          <p:cNvGrpSpPr/>
          <p:nvPr/>
        </p:nvGrpSpPr>
        <p:grpSpPr>
          <a:xfrm>
            <a:off x="7043109" y="4481520"/>
            <a:ext cx="2591116" cy="1582701"/>
            <a:chOff x="5506787" y="4333381"/>
            <a:chExt cx="2591116" cy="1582701"/>
          </a:xfrm>
        </p:grpSpPr>
        <p:pic>
          <p:nvPicPr>
            <p:cNvPr id="25" name="图片 24"/>
            <p:cNvPicPr>
              <a:picLocks noChangeAspect="1"/>
            </p:cNvPicPr>
            <p:nvPr/>
          </p:nvPicPr>
          <p:blipFill rotWithShape="1">
            <a:blip r:embed="rId4">
              <a:extLst>
                <a:ext uri="{28A0092B-C50C-407E-A947-70E740481C1C}">
                  <a14:useLocalDpi xmlns:a14="http://schemas.microsoft.com/office/drawing/2010/main" val="0"/>
                </a:ext>
              </a:extLst>
            </a:blip>
            <a:srcRect r="81164" b="88398"/>
            <a:stretch>
              <a:fillRect/>
            </a:stretch>
          </p:blipFill>
          <p:spPr>
            <a:xfrm>
              <a:off x="5711559" y="5280940"/>
              <a:ext cx="883397" cy="408659"/>
            </a:xfrm>
            <a:prstGeom prst="rect">
              <a:avLst/>
            </a:prstGeom>
          </p:spPr>
        </p:pic>
        <p:pic>
          <p:nvPicPr>
            <p:cNvPr id="27" name="图片 26"/>
            <p:cNvPicPr>
              <a:picLocks noChangeAspect="1"/>
            </p:cNvPicPr>
            <p:nvPr/>
          </p:nvPicPr>
          <p:blipFill rotWithShape="1">
            <a:blip r:embed="rId4">
              <a:extLst>
                <a:ext uri="{28A0092B-C50C-407E-A947-70E740481C1C}">
                  <a14:useLocalDpi xmlns:a14="http://schemas.microsoft.com/office/drawing/2010/main" val="0"/>
                </a:ext>
              </a:extLst>
            </a:blip>
            <a:srcRect l="33" t="12284" r="86024" b="74261"/>
            <a:stretch>
              <a:fillRect/>
            </a:stretch>
          </p:blipFill>
          <p:spPr>
            <a:xfrm>
              <a:off x="6560505" y="5205736"/>
              <a:ext cx="860088" cy="623366"/>
            </a:xfrm>
            <a:prstGeom prst="rect">
              <a:avLst/>
            </a:prstGeom>
          </p:spPr>
        </p:pic>
        <p:pic>
          <p:nvPicPr>
            <p:cNvPr id="37" name="图片 36"/>
            <p:cNvPicPr>
              <a:picLocks noChangeAspect="1"/>
            </p:cNvPicPr>
            <p:nvPr/>
          </p:nvPicPr>
          <p:blipFill rotWithShape="1">
            <a:blip r:embed="rId4">
              <a:extLst>
                <a:ext uri="{28A0092B-C50C-407E-A947-70E740481C1C}">
                  <a14:useLocalDpi xmlns:a14="http://schemas.microsoft.com/office/drawing/2010/main" val="0"/>
                </a:ext>
              </a:extLst>
            </a:blip>
            <a:srcRect l="1439" t="43453" r="87432" b="44113"/>
            <a:stretch>
              <a:fillRect/>
            </a:stretch>
          </p:blipFill>
          <p:spPr>
            <a:xfrm>
              <a:off x="6560505" y="4646069"/>
              <a:ext cx="648310" cy="543984"/>
            </a:xfrm>
            <a:prstGeom prst="rect">
              <a:avLst/>
            </a:prstGeom>
          </p:spPr>
        </p:pic>
        <p:pic>
          <p:nvPicPr>
            <p:cNvPr id="38" name="图片 37"/>
            <p:cNvPicPr>
              <a:picLocks noChangeAspect="1"/>
            </p:cNvPicPr>
            <p:nvPr/>
          </p:nvPicPr>
          <p:blipFill rotWithShape="1">
            <a:blip r:embed="rId4">
              <a:extLst>
                <a:ext uri="{28A0092B-C50C-407E-A947-70E740481C1C}">
                  <a14:useLocalDpi xmlns:a14="http://schemas.microsoft.com/office/drawing/2010/main" val="0"/>
                </a:ext>
              </a:extLst>
            </a:blip>
            <a:srcRect l="60" t="56122" r="84332" b="23796"/>
            <a:stretch>
              <a:fillRect/>
            </a:stretch>
          </p:blipFill>
          <p:spPr>
            <a:xfrm>
              <a:off x="5808737" y="4603453"/>
              <a:ext cx="651097" cy="629213"/>
            </a:xfrm>
            <a:prstGeom prst="rect">
              <a:avLst/>
            </a:prstGeom>
          </p:spPr>
        </p:pic>
        <p:pic>
          <p:nvPicPr>
            <p:cNvPr id="39" name="图片 38"/>
            <p:cNvPicPr>
              <a:picLocks noChangeAspect="1"/>
            </p:cNvPicPr>
            <p:nvPr/>
          </p:nvPicPr>
          <p:blipFill rotWithShape="1">
            <a:blip r:embed="rId4">
              <a:extLst>
                <a:ext uri="{28A0092B-C50C-407E-A947-70E740481C1C}">
                  <a14:useLocalDpi xmlns:a14="http://schemas.microsoft.com/office/drawing/2010/main" val="0"/>
                </a:ext>
              </a:extLst>
            </a:blip>
            <a:srcRect l="549" t="81265" r="85023"/>
            <a:stretch>
              <a:fillRect/>
            </a:stretch>
          </p:blipFill>
          <p:spPr>
            <a:xfrm>
              <a:off x="7184288" y="4548425"/>
              <a:ext cx="673952" cy="657311"/>
            </a:xfrm>
            <a:prstGeom prst="rect">
              <a:avLst/>
            </a:prstGeom>
          </p:spPr>
        </p:pic>
        <p:pic>
          <p:nvPicPr>
            <p:cNvPr id="36" name="图片 35"/>
            <p:cNvPicPr>
              <a:picLocks noChangeAspect="1"/>
            </p:cNvPicPr>
            <p:nvPr/>
          </p:nvPicPr>
          <p:blipFill rotWithShape="1">
            <a:blip r:embed="rId4">
              <a:extLst>
                <a:ext uri="{28A0092B-C50C-407E-A947-70E740481C1C}">
                  <a14:useLocalDpi xmlns:a14="http://schemas.microsoft.com/office/drawing/2010/main" val="0"/>
                </a:ext>
              </a:extLst>
            </a:blip>
            <a:srcRect l="1951" t="26846" r="89222" b="60380"/>
            <a:stretch>
              <a:fillRect/>
            </a:stretch>
          </p:blipFill>
          <p:spPr>
            <a:xfrm>
              <a:off x="7241073" y="5205736"/>
              <a:ext cx="530777" cy="576932"/>
            </a:xfrm>
            <a:prstGeom prst="rect">
              <a:avLst/>
            </a:prstGeom>
          </p:spPr>
        </p:pic>
        <p:sp>
          <p:nvSpPr>
            <p:cNvPr id="5" name="圆角矩形 4"/>
            <p:cNvSpPr/>
            <p:nvPr/>
          </p:nvSpPr>
          <p:spPr>
            <a:xfrm>
              <a:off x="5506787" y="4333381"/>
              <a:ext cx="2591116" cy="1582701"/>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下箭头 6"/>
          <p:cNvSpPr/>
          <p:nvPr/>
        </p:nvSpPr>
        <p:spPr>
          <a:xfrm>
            <a:off x="8113389" y="3892346"/>
            <a:ext cx="229101" cy="4496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397373" y="3927426"/>
            <a:ext cx="1135247" cy="307777"/>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③ 准备食材</a:t>
            </a:r>
          </a:p>
        </p:txBody>
      </p:sp>
      <p:sp>
        <p:nvSpPr>
          <p:cNvPr id="40" name="下箭头 39"/>
          <p:cNvSpPr/>
          <p:nvPr/>
        </p:nvSpPr>
        <p:spPr>
          <a:xfrm rot="5400000">
            <a:off x="6301778" y="4871815"/>
            <a:ext cx="182524" cy="8405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5718593" y="4822591"/>
            <a:ext cx="1135247" cy="307777"/>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④ 加工食材</a:t>
            </a:r>
          </a:p>
        </p:txBody>
      </p:sp>
      <p:grpSp>
        <p:nvGrpSpPr>
          <p:cNvPr id="10" name="组合 9"/>
          <p:cNvGrpSpPr/>
          <p:nvPr/>
        </p:nvGrpSpPr>
        <p:grpSpPr>
          <a:xfrm>
            <a:off x="3252104" y="4631810"/>
            <a:ext cx="2492995" cy="1435341"/>
            <a:chOff x="1772355" y="4694200"/>
            <a:chExt cx="2492995" cy="1435341"/>
          </a:xfrm>
        </p:grpSpPr>
        <p:sp>
          <p:nvSpPr>
            <p:cNvPr id="49" name="圆角矩形 48"/>
            <p:cNvSpPr/>
            <p:nvPr/>
          </p:nvSpPr>
          <p:spPr>
            <a:xfrm>
              <a:off x="1772355" y="4694200"/>
              <a:ext cx="2492995" cy="1435341"/>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p:cNvPicPr>
              <a:picLocks noChangeAspect="1"/>
            </p:cNvPicPr>
            <p:nvPr/>
          </p:nvPicPr>
          <p:blipFill rotWithShape="1">
            <a:blip r:embed="rId4">
              <a:extLst>
                <a:ext uri="{28A0092B-C50C-407E-A947-70E740481C1C}">
                  <a14:useLocalDpi xmlns:a14="http://schemas.microsoft.com/office/drawing/2010/main" val="0"/>
                </a:ext>
              </a:extLst>
            </a:blip>
            <a:srcRect l="31094" r="47134" b="89500"/>
            <a:stretch>
              <a:fillRect/>
            </a:stretch>
          </p:blipFill>
          <p:spPr>
            <a:xfrm>
              <a:off x="2037657" y="5490828"/>
              <a:ext cx="691935" cy="419555"/>
            </a:xfrm>
            <a:prstGeom prst="rect">
              <a:avLst/>
            </a:prstGeom>
          </p:spPr>
        </p:pic>
        <p:pic>
          <p:nvPicPr>
            <p:cNvPr id="51" name="图片 50"/>
            <p:cNvPicPr>
              <a:picLocks noChangeAspect="1"/>
            </p:cNvPicPr>
            <p:nvPr/>
          </p:nvPicPr>
          <p:blipFill rotWithShape="1">
            <a:blip r:embed="rId4">
              <a:extLst>
                <a:ext uri="{28A0092B-C50C-407E-A947-70E740481C1C}">
                  <a14:useLocalDpi xmlns:a14="http://schemas.microsoft.com/office/drawing/2010/main" val="0"/>
                </a:ext>
              </a:extLst>
            </a:blip>
            <a:srcRect l="32653" t="11311" r="54363" b="75766"/>
            <a:stretch>
              <a:fillRect/>
            </a:stretch>
          </p:blipFill>
          <p:spPr>
            <a:xfrm>
              <a:off x="2762404" y="5494399"/>
              <a:ext cx="567049" cy="423855"/>
            </a:xfrm>
            <a:prstGeom prst="rect">
              <a:avLst/>
            </a:prstGeom>
          </p:spPr>
        </p:pic>
        <p:pic>
          <p:nvPicPr>
            <p:cNvPr id="52" name="图片 51"/>
            <p:cNvPicPr>
              <a:picLocks noChangeAspect="1"/>
            </p:cNvPicPr>
            <p:nvPr/>
          </p:nvPicPr>
          <p:blipFill rotWithShape="1">
            <a:blip r:embed="rId4">
              <a:extLst>
                <a:ext uri="{28A0092B-C50C-407E-A947-70E740481C1C}">
                  <a14:useLocalDpi xmlns:a14="http://schemas.microsoft.com/office/drawing/2010/main" val="0"/>
                </a:ext>
              </a:extLst>
            </a:blip>
            <a:srcRect l="32500" t="41527" r="53860" b="45550"/>
            <a:stretch>
              <a:fillRect/>
            </a:stretch>
          </p:blipFill>
          <p:spPr>
            <a:xfrm>
              <a:off x="2761835" y="4920539"/>
              <a:ext cx="598699" cy="425997"/>
            </a:xfrm>
            <a:prstGeom prst="rect">
              <a:avLst/>
            </a:prstGeom>
          </p:spPr>
        </p:pic>
        <p:pic>
          <p:nvPicPr>
            <p:cNvPr id="53" name="图片 52"/>
            <p:cNvPicPr>
              <a:picLocks noChangeAspect="1"/>
            </p:cNvPicPr>
            <p:nvPr/>
          </p:nvPicPr>
          <p:blipFill rotWithShape="1">
            <a:blip r:embed="rId4">
              <a:extLst>
                <a:ext uri="{28A0092B-C50C-407E-A947-70E740481C1C}">
                  <a14:useLocalDpi xmlns:a14="http://schemas.microsoft.com/office/drawing/2010/main" val="0"/>
                </a:ext>
              </a:extLst>
            </a:blip>
            <a:srcRect l="33659" t="27177" r="54931" b="62345"/>
            <a:stretch>
              <a:fillRect/>
            </a:stretch>
          </p:blipFill>
          <p:spPr>
            <a:xfrm>
              <a:off x="3442973" y="5494399"/>
              <a:ext cx="632790" cy="436407"/>
            </a:xfrm>
            <a:prstGeom prst="rect">
              <a:avLst/>
            </a:prstGeom>
          </p:spPr>
        </p:pic>
        <p:pic>
          <p:nvPicPr>
            <p:cNvPr id="54" name="图片 53"/>
            <p:cNvPicPr>
              <a:picLocks noChangeAspect="1"/>
            </p:cNvPicPr>
            <p:nvPr/>
          </p:nvPicPr>
          <p:blipFill rotWithShape="1">
            <a:blip r:embed="rId4">
              <a:extLst>
                <a:ext uri="{28A0092B-C50C-407E-A947-70E740481C1C}">
                  <a14:useLocalDpi xmlns:a14="http://schemas.microsoft.com/office/drawing/2010/main" val="0"/>
                </a:ext>
              </a:extLst>
            </a:blip>
            <a:srcRect l="32631" t="85360" r="54516" b="5210"/>
            <a:stretch>
              <a:fillRect/>
            </a:stretch>
          </p:blipFill>
          <p:spPr>
            <a:xfrm>
              <a:off x="3454611" y="4920540"/>
              <a:ext cx="647449" cy="448228"/>
            </a:xfrm>
            <a:prstGeom prst="rect">
              <a:avLst/>
            </a:prstGeom>
          </p:spPr>
        </p:pic>
        <p:pic>
          <p:nvPicPr>
            <p:cNvPr id="55" name="图片 54"/>
            <p:cNvPicPr>
              <a:picLocks noChangeAspect="1"/>
            </p:cNvPicPr>
            <p:nvPr/>
          </p:nvPicPr>
          <p:blipFill rotWithShape="1">
            <a:blip r:embed="rId4">
              <a:extLst>
                <a:ext uri="{28A0092B-C50C-407E-A947-70E740481C1C}">
                  <a14:useLocalDpi xmlns:a14="http://schemas.microsoft.com/office/drawing/2010/main" val="0"/>
                </a:ext>
              </a:extLst>
            </a:blip>
            <a:srcRect l="32514" t="61303" r="52403" b="26123"/>
            <a:stretch>
              <a:fillRect/>
            </a:stretch>
          </p:blipFill>
          <p:spPr>
            <a:xfrm>
              <a:off x="1959493" y="4920539"/>
              <a:ext cx="695146" cy="435223"/>
            </a:xfrm>
            <a:prstGeom prst="rect">
              <a:avLst/>
            </a:prstGeom>
          </p:spPr>
        </p:pic>
      </p:grpSp>
      <p:sp>
        <p:nvSpPr>
          <p:cNvPr id="56" name="下箭头 55"/>
          <p:cNvSpPr/>
          <p:nvPr/>
        </p:nvSpPr>
        <p:spPr>
          <a:xfrm rot="7368366">
            <a:off x="2673916" y="4453973"/>
            <a:ext cx="231011" cy="5932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611064" y="5082863"/>
            <a:ext cx="1314784" cy="307777"/>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⑤ 制作三明治</a:t>
            </a:r>
          </a:p>
        </p:txBody>
      </p:sp>
      <p:pic>
        <p:nvPicPr>
          <p:cNvPr id="58" name="图片 57"/>
          <p:cNvPicPr>
            <a:picLocks noChangeAspect="1"/>
          </p:cNvPicPr>
          <p:nvPr/>
        </p:nvPicPr>
        <p:blipFill rotWithShape="1">
          <a:blip r:embed="rId4">
            <a:extLst>
              <a:ext uri="{28A0092B-C50C-407E-A947-70E740481C1C}">
                <a14:useLocalDpi xmlns:a14="http://schemas.microsoft.com/office/drawing/2010/main" val="0"/>
              </a:ext>
            </a:extLst>
          </a:blip>
          <a:srcRect l="86427" t="39110" r="588" b="48840"/>
          <a:stretch>
            <a:fillRect/>
          </a:stretch>
        </p:blipFill>
        <p:spPr>
          <a:xfrm>
            <a:off x="2244047" y="3853206"/>
            <a:ext cx="929444" cy="551570"/>
          </a:xfrm>
          <a:prstGeom prst="rect">
            <a:avLst/>
          </a:prstGeom>
        </p:spPr>
      </p:pic>
      <p:sp>
        <p:nvSpPr>
          <p:cNvPr id="59" name="下箭头 58"/>
          <p:cNvSpPr/>
          <p:nvPr/>
        </p:nvSpPr>
        <p:spPr>
          <a:xfrm flipV="1">
            <a:off x="2497400" y="3128854"/>
            <a:ext cx="253744" cy="6182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2755525" y="3296365"/>
            <a:ext cx="1135247" cy="307777"/>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⑥ 承给用户</a:t>
            </a:r>
          </a:p>
        </p:txBody>
      </p:sp>
      <p:sp>
        <p:nvSpPr>
          <p:cNvPr id="61" name="下箭头 60"/>
          <p:cNvSpPr/>
          <p:nvPr/>
        </p:nvSpPr>
        <p:spPr>
          <a:xfrm rot="5400000" flipV="1">
            <a:off x="3882634" y="2119512"/>
            <a:ext cx="280244" cy="7607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543048" y="2668114"/>
            <a:ext cx="776175" cy="307777"/>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① 点菜</a:t>
            </a:r>
            <a:endParaRPr lang="zh-CN" altLang="en-US" dirty="0"/>
          </a:p>
        </p:txBody>
      </p:sp>
      <p:pic>
        <p:nvPicPr>
          <p:cNvPr id="62" name="图片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0579" y="5470190"/>
            <a:ext cx="507051" cy="507051"/>
          </a:xfrm>
          <a:prstGeom prst="rect">
            <a:avLst/>
          </a:prstGeom>
        </p:spPr>
      </p:pic>
      <p:sp>
        <p:nvSpPr>
          <p:cNvPr id="63" name="矩形 62"/>
          <p:cNvSpPr/>
          <p:nvPr/>
        </p:nvSpPr>
        <p:spPr>
          <a:xfrm>
            <a:off x="6070939" y="5976279"/>
            <a:ext cx="543739" cy="307777"/>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厨师</a:t>
            </a:r>
            <a:endParaRPr lang="zh-CN" altLang="en-US" dirty="0"/>
          </a:p>
        </p:txBody>
      </p:sp>
      <p:pic>
        <p:nvPicPr>
          <p:cNvPr id="64" name="图片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0940" y="5475632"/>
            <a:ext cx="507051" cy="507051"/>
          </a:xfrm>
          <a:prstGeom prst="rect">
            <a:avLst/>
          </a:prstGeom>
        </p:spPr>
      </p:pic>
      <p:sp>
        <p:nvSpPr>
          <p:cNvPr id="65" name="矩形 64"/>
          <p:cNvSpPr/>
          <p:nvPr/>
        </p:nvSpPr>
        <p:spPr>
          <a:xfrm>
            <a:off x="2124855" y="5981721"/>
            <a:ext cx="723275" cy="307777"/>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配餐员</a:t>
            </a:r>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a:spLocks noGrp="1"/>
          </p:cNvSpPr>
          <p:nvPr>
            <p:ph type="title" idx="4294967295"/>
          </p:nvPr>
        </p:nvSpPr>
        <p:spPr>
          <a:xfrm>
            <a:off x="0" y="28575"/>
            <a:ext cx="7886700" cy="1325563"/>
          </a:xfrm>
        </p:spPr>
        <p:txBody>
          <a:bodyPr/>
          <a:lstStyle/>
          <a:p>
            <a:r>
              <a:rPr lang="en-US" altLang="zh-CN" dirty="0" err="1">
                <a:latin typeface="Times New Roman" panose="02020603050405020304" pitchFamily="18" charset="0"/>
                <a:ea typeface="黑体" panose="02010609060101010101" charset="-122"/>
                <a:cs typeface="Times New Roman" panose="02020603050405020304" pitchFamily="18" charset="0"/>
              </a:rPr>
              <a:t>MapReduce</a:t>
            </a:r>
            <a:endParaRPr lang="zh-CN" altLang="en-US" dirty="0">
              <a:latin typeface="Times New Roman" panose="02020603050405020304" pitchFamily="18" charset="0"/>
              <a:ea typeface="黑体" panose="02010609060101010101" charset="-122"/>
              <a:cs typeface="Times New Roman" panose="02020603050405020304" pitchFamily="18" charset="0"/>
            </a:endParaRPr>
          </a:p>
        </p:txBody>
      </p:sp>
      <p:grpSp>
        <p:nvGrpSpPr>
          <p:cNvPr id="2" name="组合 1"/>
          <p:cNvGrpSpPr/>
          <p:nvPr/>
        </p:nvGrpSpPr>
        <p:grpSpPr>
          <a:xfrm>
            <a:off x="6790756" y="2019049"/>
            <a:ext cx="2825579" cy="1819031"/>
            <a:chOff x="4127982" y="3535902"/>
            <a:chExt cx="2825579" cy="1819031"/>
          </a:xfrm>
        </p:grpSpPr>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7983" y="3535902"/>
              <a:ext cx="941466" cy="941466"/>
            </a:xfrm>
            <a:prstGeom prst="rect">
              <a:avLst/>
            </a:prstGeom>
          </p:spPr>
        </p:pic>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89717" y="3535902"/>
              <a:ext cx="941466" cy="941466"/>
            </a:xfrm>
            <a:prstGeom prst="rect">
              <a:avLst/>
            </a:prstGeom>
          </p:spPr>
        </p:pic>
        <p:sp>
          <p:nvSpPr>
            <p:cNvPr id="28" name="文本框 27"/>
            <p:cNvSpPr txBox="1"/>
            <p:nvPr/>
          </p:nvSpPr>
          <p:spPr>
            <a:xfrm>
              <a:off x="5217056" y="3921924"/>
              <a:ext cx="1057662" cy="646331"/>
            </a:xfrm>
            <a:prstGeom prst="rect">
              <a:avLst/>
            </a:prstGeom>
            <a:noFill/>
          </p:spPr>
          <p:txBody>
            <a:bodyPr wrap="square" rtlCol="0">
              <a:spAutoFit/>
            </a:bodyPr>
            <a:lstStyle/>
            <a:p>
              <a:r>
                <a:rPr lang="en-US" altLang="zh-CN" sz="3600" dirty="0"/>
                <a:t>…</a:t>
              </a:r>
              <a:endParaRPr lang="zh-CN" altLang="en-US" sz="3600" dirty="0"/>
            </a:p>
          </p:txBody>
        </p:sp>
        <p:sp>
          <p:nvSpPr>
            <p:cNvPr id="29" name="右大括号 28"/>
            <p:cNvSpPr/>
            <p:nvPr/>
          </p:nvSpPr>
          <p:spPr>
            <a:xfrm rot="5400000">
              <a:off x="5427824" y="3305399"/>
              <a:ext cx="225896" cy="2825579"/>
            </a:xfrm>
            <a:prstGeom prst="rightBrace">
              <a:avLst>
                <a:gd name="adj1" fmla="val 128824"/>
                <a:gd name="adj2" fmla="val 496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p:cNvSpPr txBox="1"/>
            <p:nvPr/>
          </p:nvSpPr>
          <p:spPr>
            <a:xfrm>
              <a:off x="4757312" y="4954823"/>
              <a:ext cx="1576072"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厨师</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配餐员</a:t>
              </a:r>
            </a:p>
          </p:txBody>
        </p:sp>
      </p:gr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4494" y="1989589"/>
            <a:ext cx="970927" cy="970927"/>
          </a:xfrm>
          <a:prstGeom prst="rect">
            <a:avLst/>
          </a:prstGeom>
        </p:spPr>
      </p:pic>
      <p:sp>
        <p:nvSpPr>
          <p:cNvPr id="32" name="文本框 31"/>
          <p:cNvSpPr txBox="1"/>
          <p:nvPr/>
        </p:nvSpPr>
        <p:spPr>
          <a:xfrm>
            <a:off x="2845421" y="2587500"/>
            <a:ext cx="697627"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用户</a:t>
            </a:r>
          </a:p>
        </p:txBody>
      </p:sp>
      <p:sp>
        <p:nvSpPr>
          <p:cNvPr id="33" name="椭圆形标注 32"/>
          <p:cNvSpPr/>
          <p:nvPr/>
        </p:nvSpPr>
        <p:spPr>
          <a:xfrm>
            <a:off x="3152625" y="1170702"/>
            <a:ext cx="1519329" cy="1019343"/>
          </a:xfrm>
          <a:prstGeom prst="wedgeEllipseCallout">
            <a:avLst>
              <a:gd name="adj1" fmla="val -64494"/>
              <a:gd name="adj2" fmla="val 6711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我想要</a:t>
            </a:r>
            <a:r>
              <a:rPr lang="en-US" altLang="zh-CN" b="1" dirty="0">
                <a:solidFill>
                  <a:srgbClr val="FF0000"/>
                </a:solidFill>
                <a:latin typeface="微软雅黑" panose="020B0503020204020204" pitchFamily="34" charset="-122"/>
                <a:ea typeface="微软雅黑" panose="020B0503020204020204" pitchFamily="34" charset="-122"/>
              </a:rPr>
              <a:t>N</a:t>
            </a:r>
            <a:r>
              <a:rPr lang="zh-CN" altLang="en-US" sz="1600" dirty="0">
                <a:solidFill>
                  <a:schemeClr val="tx1"/>
                </a:solidFill>
                <a:latin typeface="微软雅黑" panose="020B0503020204020204" pitchFamily="34" charset="-122"/>
                <a:ea typeface="微软雅黑" panose="020B0503020204020204" pitchFamily="34" charset="-122"/>
              </a:rPr>
              <a:t>份三明治</a:t>
            </a:r>
          </a:p>
        </p:txBody>
      </p:sp>
      <p:pic>
        <p:nvPicPr>
          <p:cNvPr id="34" name="图片 33"/>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4671954" y="2019048"/>
            <a:ext cx="941466" cy="941466"/>
          </a:xfrm>
          <a:prstGeom prst="rect">
            <a:avLst/>
          </a:prstGeom>
        </p:spPr>
      </p:pic>
      <p:sp>
        <p:nvSpPr>
          <p:cNvPr id="35" name="文本框 34"/>
          <p:cNvSpPr txBox="1"/>
          <p:nvPr/>
        </p:nvSpPr>
        <p:spPr>
          <a:xfrm>
            <a:off x="5599594" y="2587347"/>
            <a:ext cx="954107"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服务员</a:t>
            </a:r>
          </a:p>
        </p:txBody>
      </p:sp>
      <p:sp>
        <p:nvSpPr>
          <p:cNvPr id="3" name="右弧形箭头 2"/>
          <p:cNvSpPr/>
          <p:nvPr/>
        </p:nvSpPr>
        <p:spPr>
          <a:xfrm rot="16200000">
            <a:off x="6278169" y="696128"/>
            <a:ext cx="745066" cy="170497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5613420" y="684621"/>
            <a:ext cx="1750800" cy="307777"/>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② 通知厨师</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配餐员</a:t>
            </a:r>
          </a:p>
        </p:txBody>
      </p:sp>
      <p:grpSp>
        <p:nvGrpSpPr>
          <p:cNvPr id="6" name="组合 5"/>
          <p:cNvGrpSpPr/>
          <p:nvPr/>
        </p:nvGrpSpPr>
        <p:grpSpPr>
          <a:xfrm>
            <a:off x="7043109" y="4481520"/>
            <a:ext cx="2591116" cy="1582701"/>
            <a:chOff x="5506787" y="4333381"/>
            <a:chExt cx="2591116" cy="1582701"/>
          </a:xfrm>
        </p:grpSpPr>
        <p:pic>
          <p:nvPicPr>
            <p:cNvPr id="25" name="图片 24"/>
            <p:cNvPicPr>
              <a:picLocks noChangeAspect="1"/>
            </p:cNvPicPr>
            <p:nvPr/>
          </p:nvPicPr>
          <p:blipFill rotWithShape="1">
            <a:blip r:embed="rId4">
              <a:extLst>
                <a:ext uri="{28A0092B-C50C-407E-A947-70E740481C1C}">
                  <a14:useLocalDpi xmlns:a14="http://schemas.microsoft.com/office/drawing/2010/main" val="0"/>
                </a:ext>
              </a:extLst>
            </a:blip>
            <a:srcRect r="81164" b="88398"/>
            <a:stretch>
              <a:fillRect/>
            </a:stretch>
          </p:blipFill>
          <p:spPr>
            <a:xfrm>
              <a:off x="5711559" y="5280940"/>
              <a:ext cx="883397" cy="408659"/>
            </a:xfrm>
            <a:prstGeom prst="rect">
              <a:avLst/>
            </a:prstGeom>
          </p:spPr>
        </p:pic>
        <p:pic>
          <p:nvPicPr>
            <p:cNvPr id="27" name="图片 26"/>
            <p:cNvPicPr>
              <a:picLocks noChangeAspect="1"/>
            </p:cNvPicPr>
            <p:nvPr/>
          </p:nvPicPr>
          <p:blipFill rotWithShape="1">
            <a:blip r:embed="rId4">
              <a:extLst>
                <a:ext uri="{28A0092B-C50C-407E-A947-70E740481C1C}">
                  <a14:useLocalDpi xmlns:a14="http://schemas.microsoft.com/office/drawing/2010/main" val="0"/>
                </a:ext>
              </a:extLst>
            </a:blip>
            <a:srcRect l="33" t="12284" r="86024" b="74261"/>
            <a:stretch>
              <a:fillRect/>
            </a:stretch>
          </p:blipFill>
          <p:spPr>
            <a:xfrm>
              <a:off x="6560505" y="5205736"/>
              <a:ext cx="860088" cy="623366"/>
            </a:xfrm>
            <a:prstGeom prst="rect">
              <a:avLst/>
            </a:prstGeom>
          </p:spPr>
        </p:pic>
        <p:pic>
          <p:nvPicPr>
            <p:cNvPr id="37" name="图片 36"/>
            <p:cNvPicPr>
              <a:picLocks noChangeAspect="1"/>
            </p:cNvPicPr>
            <p:nvPr/>
          </p:nvPicPr>
          <p:blipFill rotWithShape="1">
            <a:blip r:embed="rId4">
              <a:extLst>
                <a:ext uri="{28A0092B-C50C-407E-A947-70E740481C1C}">
                  <a14:useLocalDpi xmlns:a14="http://schemas.microsoft.com/office/drawing/2010/main" val="0"/>
                </a:ext>
              </a:extLst>
            </a:blip>
            <a:srcRect l="1439" t="43453" r="87432" b="44113"/>
            <a:stretch>
              <a:fillRect/>
            </a:stretch>
          </p:blipFill>
          <p:spPr>
            <a:xfrm>
              <a:off x="6560505" y="4646069"/>
              <a:ext cx="648310" cy="543984"/>
            </a:xfrm>
            <a:prstGeom prst="rect">
              <a:avLst/>
            </a:prstGeom>
          </p:spPr>
        </p:pic>
        <p:pic>
          <p:nvPicPr>
            <p:cNvPr id="38" name="图片 37"/>
            <p:cNvPicPr>
              <a:picLocks noChangeAspect="1"/>
            </p:cNvPicPr>
            <p:nvPr/>
          </p:nvPicPr>
          <p:blipFill rotWithShape="1">
            <a:blip r:embed="rId4">
              <a:extLst>
                <a:ext uri="{28A0092B-C50C-407E-A947-70E740481C1C}">
                  <a14:useLocalDpi xmlns:a14="http://schemas.microsoft.com/office/drawing/2010/main" val="0"/>
                </a:ext>
              </a:extLst>
            </a:blip>
            <a:srcRect l="60" t="56122" r="84332" b="23796"/>
            <a:stretch>
              <a:fillRect/>
            </a:stretch>
          </p:blipFill>
          <p:spPr>
            <a:xfrm>
              <a:off x="5808737" y="4603453"/>
              <a:ext cx="651097" cy="629213"/>
            </a:xfrm>
            <a:prstGeom prst="rect">
              <a:avLst/>
            </a:prstGeom>
          </p:spPr>
        </p:pic>
        <p:pic>
          <p:nvPicPr>
            <p:cNvPr id="39" name="图片 38"/>
            <p:cNvPicPr>
              <a:picLocks noChangeAspect="1"/>
            </p:cNvPicPr>
            <p:nvPr/>
          </p:nvPicPr>
          <p:blipFill rotWithShape="1">
            <a:blip r:embed="rId4">
              <a:extLst>
                <a:ext uri="{28A0092B-C50C-407E-A947-70E740481C1C}">
                  <a14:useLocalDpi xmlns:a14="http://schemas.microsoft.com/office/drawing/2010/main" val="0"/>
                </a:ext>
              </a:extLst>
            </a:blip>
            <a:srcRect l="549" t="81265" r="85023"/>
            <a:stretch>
              <a:fillRect/>
            </a:stretch>
          </p:blipFill>
          <p:spPr>
            <a:xfrm>
              <a:off x="7184288" y="4548425"/>
              <a:ext cx="673952" cy="657311"/>
            </a:xfrm>
            <a:prstGeom prst="rect">
              <a:avLst/>
            </a:prstGeom>
          </p:spPr>
        </p:pic>
        <p:pic>
          <p:nvPicPr>
            <p:cNvPr id="36" name="图片 35"/>
            <p:cNvPicPr>
              <a:picLocks noChangeAspect="1"/>
            </p:cNvPicPr>
            <p:nvPr/>
          </p:nvPicPr>
          <p:blipFill rotWithShape="1">
            <a:blip r:embed="rId4">
              <a:extLst>
                <a:ext uri="{28A0092B-C50C-407E-A947-70E740481C1C}">
                  <a14:useLocalDpi xmlns:a14="http://schemas.microsoft.com/office/drawing/2010/main" val="0"/>
                </a:ext>
              </a:extLst>
            </a:blip>
            <a:srcRect l="1951" t="26846" r="89222" b="60380"/>
            <a:stretch>
              <a:fillRect/>
            </a:stretch>
          </p:blipFill>
          <p:spPr>
            <a:xfrm>
              <a:off x="7241073" y="5205736"/>
              <a:ext cx="530777" cy="576932"/>
            </a:xfrm>
            <a:prstGeom prst="rect">
              <a:avLst/>
            </a:prstGeom>
          </p:spPr>
        </p:pic>
        <p:sp>
          <p:nvSpPr>
            <p:cNvPr id="5" name="圆角矩形 4"/>
            <p:cNvSpPr/>
            <p:nvPr/>
          </p:nvSpPr>
          <p:spPr>
            <a:xfrm>
              <a:off x="5506787" y="4333381"/>
              <a:ext cx="2591116" cy="1582701"/>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下箭头 6"/>
          <p:cNvSpPr/>
          <p:nvPr/>
        </p:nvSpPr>
        <p:spPr>
          <a:xfrm>
            <a:off x="8113389" y="3892346"/>
            <a:ext cx="229101" cy="4496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397373" y="3927426"/>
            <a:ext cx="1135247" cy="307777"/>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③ 准备食材</a:t>
            </a:r>
          </a:p>
        </p:txBody>
      </p:sp>
      <p:sp>
        <p:nvSpPr>
          <p:cNvPr id="40" name="下箭头 39"/>
          <p:cNvSpPr/>
          <p:nvPr/>
        </p:nvSpPr>
        <p:spPr>
          <a:xfrm rot="5400000">
            <a:off x="6301778" y="4871815"/>
            <a:ext cx="182524" cy="8405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5718593" y="4822591"/>
            <a:ext cx="1135247" cy="307777"/>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④ 加工食材</a:t>
            </a:r>
          </a:p>
        </p:txBody>
      </p:sp>
      <p:grpSp>
        <p:nvGrpSpPr>
          <p:cNvPr id="10" name="组合 9"/>
          <p:cNvGrpSpPr/>
          <p:nvPr/>
        </p:nvGrpSpPr>
        <p:grpSpPr>
          <a:xfrm>
            <a:off x="3252104" y="4631810"/>
            <a:ext cx="2492995" cy="1435341"/>
            <a:chOff x="1772355" y="4694200"/>
            <a:chExt cx="2492995" cy="1435341"/>
          </a:xfrm>
        </p:grpSpPr>
        <p:sp>
          <p:nvSpPr>
            <p:cNvPr id="49" name="圆角矩形 48"/>
            <p:cNvSpPr/>
            <p:nvPr/>
          </p:nvSpPr>
          <p:spPr>
            <a:xfrm>
              <a:off x="1772355" y="4694200"/>
              <a:ext cx="2492995" cy="1435341"/>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p:cNvPicPr>
              <a:picLocks noChangeAspect="1"/>
            </p:cNvPicPr>
            <p:nvPr/>
          </p:nvPicPr>
          <p:blipFill rotWithShape="1">
            <a:blip r:embed="rId4">
              <a:extLst>
                <a:ext uri="{28A0092B-C50C-407E-A947-70E740481C1C}">
                  <a14:useLocalDpi xmlns:a14="http://schemas.microsoft.com/office/drawing/2010/main" val="0"/>
                </a:ext>
              </a:extLst>
            </a:blip>
            <a:srcRect l="31094" r="47134" b="89500"/>
            <a:stretch>
              <a:fillRect/>
            </a:stretch>
          </p:blipFill>
          <p:spPr>
            <a:xfrm>
              <a:off x="2037657" y="5490828"/>
              <a:ext cx="691935" cy="419555"/>
            </a:xfrm>
            <a:prstGeom prst="rect">
              <a:avLst/>
            </a:prstGeom>
          </p:spPr>
        </p:pic>
        <p:pic>
          <p:nvPicPr>
            <p:cNvPr id="51" name="图片 50"/>
            <p:cNvPicPr>
              <a:picLocks noChangeAspect="1"/>
            </p:cNvPicPr>
            <p:nvPr/>
          </p:nvPicPr>
          <p:blipFill rotWithShape="1">
            <a:blip r:embed="rId4">
              <a:extLst>
                <a:ext uri="{28A0092B-C50C-407E-A947-70E740481C1C}">
                  <a14:useLocalDpi xmlns:a14="http://schemas.microsoft.com/office/drawing/2010/main" val="0"/>
                </a:ext>
              </a:extLst>
            </a:blip>
            <a:srcRect l="32653" t="11311" r="54363" b="75766"/>
            <a:stretch>
              <a:fillRect/>
            </a:stretch>
          </p:blipFill>
          <p:spPr>
            <a:xfrm>
              <a:off x="2762404" y="5494399"/>
              <a:ext cx="567049" cy="423855"/>
            </a:xfrm>
            <a:prstGeom prst="rect">
              <a:avLst/>
            </a:prstGeom>
          </p:spPr>
        </p:pic>
        <p:pic>
          <p:nvPicPr>
            <p:cNvPr id="52" name="图片 51"/>
            <p:cNvPicPr>
              <a:picLocks noChangeAspect="1"/>
            </p:cNvPicPr>
            <p:nvPr/>
          </p:nvPicPr>
          <p:blipFill rotWithShape="1">
            <a:blip r:embed="rId4">
              <a:extLst>
                <a:ext uri="{28A0092B-C50C-407E-A947-70E740481C1C}">
                  <a14:useLocalDpi xmlns:a14="http://schemas.microsoft.com/office/drawing/2010/main" val="0"/>
                </a:ext>
              </a:extLst>
            </a:blip>
            <a:srcRect l="32500" t="41527" r="53860" b="45550"/>
            <a:stretch>
              <a:fillRect/>
            </a:stretch>
          </p:blipFill>
          <p:spPr>
            <a:xfrm>
              <a:off x="2761835" y="4920539"/>
              <a:ext cx="598699" cy="425997"/>
            </a:xfrm>
            <a:prstGeom prst="rect">
              <a:avLst/>
            </a:prstGeom>
          </p:spPr>
        </p:pic>
        <p:pic>
          <p:nvPicPr>
            <p:cNvPr id="53" name="图片 52"/>
            <p:cNvPicPr>
              <a:picLocks noChangeAspect="1"/>
            </p:cNvPicPr>
            <p:nvPr/>
          </p:nvPicPr>
          <p:blipFill rotWithShape="1">
            <a:blip r:embed="rId4">
              <a:extLst>
                <a:ext uri="{28A0092B-C50C-407E-A947-70E740481C1C}">
                  <a14:useLocalDpi xmlns:a14="http://schemas.microsoft.com/office/drawing/2010/main" val="0"/>
                </a:ext>
              </a:extLst>
            </a:blip>
            <a:srcRect l="33659" t="27177" r="54931" b="62345"/>
            <a:stretch>
              <a:fillRect/>
            </a:stretch>
          </p:blipFill>
          <p:spPr>
            <a:xfrm>
              <a:off x="3442973" y="5494399"/>
              <a:ext cx="632790" cy="436407"/>
            </a:xfrm>
            <a:prstGeom prst="rect">
              <a:avLst/>
            </a:prstGeom>
          </p:spPr>
        </p:pic>
        <p:pic>
          <p:nvPicPr>
            <p:cNvPr id="54" name="图片 53"/>
            <p:cNvPicPr>
              <a:picLocks noChangeAspect="1"/>
            </p:cNvPicPr>
            <p:nvPr/>
          </p:nvPicPr>
          <p:blipFill rotWithShape="1">
            <a:blip r:embed="rId4">
              <a:extLst>
                <a:ext uri="{28A0092B-C50C-407E-A947-70E740481C1C}">
                  <a14:useLocalDpi xmlns:a14="http://schemas.microsoft.com/office/drawing/2010/main" val="0"/>
                </a:ext>
              </a:extLst>
            </a:blip>
            <a:srcRect l="32631" t="85360" r="54516" b="5210"/>
            <a:stretch>
              <a:fillRect/>
            </a:stretch>
          </p:blipFill>
          <p:spPr>
            <a:xfrm>
              <a:off x="3454611" y="4920540"/>
              <a:ext cx="647449" cy="448228"/>
            </a:xfrm>
            <a:prstGeom prst="rect">
              <a:avLst/>
            </a:prstGeom>
          </p:spPr>
        </p:pic>
        <p:pic>
          <p:nvPicPr>
            <p:cNvPr id="55" name="图片 54"/>
            <p:cNvPicPr>
              <a:picLocks noChangeAspect="1"/>
            </p:cNvPicPr>
            <p:nvPr/>
          </p:nvPicPr>
          <p:blipFill rotWithShape="1">
            <a:blip r:embed="rId4">
              <a:extLst>
                <a:ext uri="{28A0092B-C50C-407E-A947-70E740481C1C}">
                  <a14:useLocalDpi xmlns:a14="http://schemas.microsoft.com/office/drawing/2010/main" val="0"/>
                </a:ext>
              </a:extLst>
            </a:blip>
            <a:srcRect l="32514" t="61303" r="52403" b="26123"/>
            <a:stretch>
              <a:fillRect/>
            </a:stretch>
          </p:blipFill>
          <p:spPr>
            <a:xfrm>
              <a:off x="1959493" y="4920539"/>
              <a:ext cx="695146" cy="435223"/>
            </a:xfrm>
            <a:prstGeom prst="rect">
              <a:avLst/>
            </a:prstGeom>
          </p:spPr>
        </p:pic>
      </p:grpSp>
      <p:sp>
        <p:nvSpPr>
          <p:cNvPr id="56" name="下箭头 55"/>
          <p:cNvSpPr/>
          <p:nvPr/>
        </p:nvSpPr>
        <p:spPr>
          <a:xfrm rot="7368366">
            <a:off x="2673916" y="4453973"/>
            <a:ext cx="231011" cy="5932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611064" y="5082863"/>
            <a:ext cx="1314784" cy="307777"/>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⑤ 制作三明治</a:t>
            </a:r>
          </a:p>
        </p:txBody>
      </p:sp>
      <p:pic>
        <p:nvPicPr>
          <p:cNvPr id="58" name="图片 57"/>
          <p:cNvPicPr>
            <a:picLocks noChangeAspect="1"/>
          </p:cNvPicPr>
          <p:nvPr/>
        </p:nvPicPr>
        <p:blipFill rotWithShape="1">
          <a:blip r:embed="rId4">
            <a:extLst>
              <a:ext uri="{28A0092B-C50C-407E-A947-70E740481C1C}">
                <a14:useLocalDpi xmlns:a14="http://schemas.microsoft.com/office/drawing/2010/main" val="0"/>
              </a:ext>
            </a:extLst>
          </a:blip>
          <a:srcRect l="86427" t="39110" r="588" b="48840"/>
          <a:stretch>
            <a:fillRect/>
          </a:stretch>
        </p:blipFill>
        <p:spPr>
          <a:xfrm>
            <a:off x="2244047" y="3853206"/>
            <a:ext cx="929444" cy="551570"/>
          </a:xfrm>
          <a:prstGeom prst="rect">
            <a:avLst/>
          </a:prstGeom>
        </p:spPr>
      </p:pic>
      <p:sp>
        <p:nvSpPr>
          <p:cNvPr id="59" name="下箭头 58"/>
          <p:cNvSpPr/>
          <p:nvPr/>
        </p:nvSpPr>
        <p:spPr>
          <a:xfrm flipV="1">
            <a:off x="2497400" y="3128854"/>
            <a:ext cx="253744" cy="6182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2755525" y="3296365"/>
            <a:ext cx="1135247" cy="307777"/>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⑥ 承给用户</a:t>
            </a:r>
          </a:p>
        </p:txBody>
      </p:sp>
      <p:sp>
        <p:nvSpPr>
          <p:cNvPr id="61" name="下箭头 60"/>
          <p:cNvSpPr/>
          <p:nvPr/>
        </p:nvSpPr>
        <p:spPr>
          <a:xfrm rot="5400000" flipV="1">
            <a:off x="3882634" y="2119512"/>
            <a:ext cx="280244" cy="7607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543048" y="2668114"/>
            <a:ext cx="776175" cy="307777"/>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① 点菜</a:t>
            </a:r>
            <a:endParaRPr lang="zh-CN" altLang="en-US" dirty="0"/>
          </a:p>
        </p:txBody>
      </p:sp>
      <p:sp>
        <p:nvSpPr>
          <p:cNvPr id="8" name="文本框 7"/>
          <p:cNvSpPr txBox="1"/>
          <p:nvPr/>
        </p:nvSpPr>
        <p:spPr>
          <a:xfrm>
            <a:off x="3870268" y="3692239"/>
            <a:ext cx="3861955"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如何高效制作           ？</a:t>
            </a:r>
          </a:p>
        </p:txBody>
      </p:sp>
      <p:pic>
        <p:nvPicPr>
          <p:cNvPr id="44" name="图片 43"/>
          <p:cNvPicPr>
            <a:picLocks noChangeAspect="1"/>
          </p:cNvPicPr>
          <p:nvPr/>
        </p:nvPicPr>
        <p:blipFill rotWithShape="1">
          <a:blip r:embed="rId4">
            <a:extLst>
              <a:ext uri="{28A0092B-C50C-407E-A947-70E740481C1C}">
                <a14:useLocalDpi xmlns:a14="http://schemas.microsoft.com/office/drawing/2010/main" val="0"/>
              </a:ext>
            </a:extLst>
          </a:blip>
          <a:srcRect l="74754" t="31950" r="458" b="40283"/>
          <a:stretch>
            <a:fillRect/>
          </a:stretch>
        </p:blipFill>
        <p:spPr>
          <a:xfrm>
            <a:off x="6158395" y="3510369"/>
            <a:ext cx="1109690" cy="933548"/>
          </a:xfrm>
          <a:prstGeom prst="rect">
            <a:avLst/>
          </a:prstGeom>
        </p:spPr>
      </p:pic>
      <p:pic>
        <p:nvPicPr>
          <p:cNvPr id="45" name="图片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0579" y="5470190"/>
            <a:ext cx="507051" cy="507051"/>
          </a:xfrm>
          <a:prstGeom prst="rect">
            <a:avLst/>
          </a:prstGeom>
        </p:spPr>
      </p:pic>
      <p:sp>
        <p:nvSpPr>
          <p:cNvPr id="12" name="矩形 11"/>
          <p:cNvSpPr/>
          <p:nvPr/>
        </p:nvSpPr>
        <p:spPr>
          <a:xfrm>
            <a:off x="6070939" y="5976279"/>
            <a:ext cx="543739" cy="307777"/>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厨师</a:t>
            </a:r>
            <a:endParaRPr lang="zh-CN" altLang="en-US" dirty="0"/>
          </a:p>
        </p:txBody>
      </p:sp>
      <p:pic>
        <p:nvPicPr>
          <p:cNvPr id="47" name="图片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0940" y="5475632"/>
            <a:ext cx="507051" cy="507051"/>
          </a:xfrm>
          <a:prstGeom prst="rect">
            <a:avLst/>
          </a:prstGeom>
        </p:spPr>
      </p:pic>
      <p:sp>
        <p:nvSpPr>
          <p:cNvPr id="48" name="矩形 47"/>
          <p:cNvSpPr/>
          <p:nvPr/>
        </p:nvSpPr>
        <p:spPr>
          <a:xfrm>
            <a:off x="2124855" y="5981721"/>
            <a:ext cx="723275" cy="307777"/>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配餐员</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a:spLocks noGrp="1"/>
          </p:cNvSpPr>
          <p:nvPr>
            <p:ph type="title" idx="4294967295"/>
          </p:nvPr>
        </p:nvSpPr>
        <p:spPr>
          <a:xfrm>
            <a:off x="0" y="28575"/>
            <a:ext cx="7886700" cy="1325563"/>
          </a:xfrm>
        </p:spPr>
        <p:txBody>
          <a:bodyPr/>
          <a:lstStyle/>
          <a:p>
            <a:r>
              <a:rPr lang="en-US" altLang="zh-CN" dirty="0" err="1">
                <a:latin typeface="Times New Roman" panose="02020603050405020304" pitchFamily="18" charset="0"/>
                <a:ea typeface="黑体" panose="02010609060101010101" charset="-122"/>
                <a:cs typeface="Times New Roman" panose="02020603050405020304" pitchFamily="18" charset="0"/>
              </a:rPr>
              <a:t>MapReduce</a:t>
            </a:r>
            <a:endParaRPr lang="zh-CN" altLang="en-US" dirty="0">
              <a:latin typeface="Times New Roman" panose="02020603050405020304" pitchFamily="18" charset="0"/>
              <a:ea typeface="黑体" panose="02010609060101010101" charset="-122"/>
              <a:cs typeface="Times New Roman" panose="02020603050405020304" pitchFamily="18" charset="0"/>
            </a:endParaRPr>
          </a:p>
        </p:txBody>
      </p:sp>
      <p:pic>
        <p:nvPicPr>
          <p:cNvPr id="25" name="图片 24"/>
          <p:cNvPicPr>
            <a:picLocks noChangeAspect="1"/>
          </p:cNvPicPr>
          <p:nvPr/>
        </p:nvPicPr>
        <p:blipFill rotWithShape="1">
          <a:blip r:embed="rId2">
            <a:extLst>
              <a:ext uri="{28A0092B-C50C-407E-A947-70E740481C1C}">
                <a14:useLocalDpi xmlns:a14="http://schemas.microsoft.com/office/drawing/2010/main" val="0"/>
              </a:ext>
            </a:extLst>
          </a:blip>
          <a:srcRect r="81164" b="88398"/>
          <a:stretch>
            <a:fillRect/>
          </a:stretch>
        </p:blipFill>
        <p:spPr>
          <a:xfrm>
            <a:off x="8551290" y="4201053"/>
            <a:ext cx="883397" cy="396128"/>
          </a:xfrm>
          <a:prstGeom prst="rect">
            <a:avLst/>
          </a:prstGeom>
        </p:spPr>
      </p:pic>
      <p:pic>
        <p:nvPicPr>
          <p:cNvPr id="27" name="图片 26"/>
          <p:cNvPicPr>
            <a:picLocks noChangeAspect="1"/>
          </p:cNvPicPr>
          <p:nvPr/>
        </p:nvPicPr>
        <p:blipFill rotWithShape="1">
          <a:blip r:embed="rId2">
            <a:extLst>
              <a:ext uri="{28A0092B-C50C-407E-A947-70E740481C1C}">
                <a14:useLocalDpi xmlns:a14="http://schemas.microsoft.com/office/drawing/2010/main" val="0"/>
              </a:ext>
            </a:extLst>
          </a:blip>
          <a:srcRect l="33" t="12284" r="86024" b="74261"/>
          <a:stretch>
            <a:fillRect/>
          </a:stretch>
        </p:blipFill>
        <p:spPr>
          <a:xfrm>
            <a:off x="8508104" y="4728973"/>
            <a:ext cx="860088" cy="550615"/>
          </a:xfrm>
          <a:prstGeom prst="rect">
            <a:avLst/>
          </a:prstGeom>
        </p:spPr>
      </p:pic>
      <p:pic>
        <p:nvPicPr>
          <p:cNvPr id="37" name="图片 36"/>
          <p:cNvPicPr>
            <a:picLocks noChangeAspect="1"/>
          </p:cNvPicPr>
          <p:nvPr/>
        </p:nvPicPr>
        <p:blipFill rotWithShape="1">
          <a:blip r:embed="rId2">
            <a:extLst>
              <a:ext uri="{28A0092B-C50C-407E-A947-70E740481C1C}">
                <a14:useLocalDpi xmlns:a14="http://schemas.microsoft.com/office/drawing/2010/main" val="0"/>
              </a:ext>
            </a:extLst>
          </a:blip>
          <a:srcRect l="1439" t="43453" r="87432" b="44113"/>
          <a:stretch>
            <a:fillRect/>
          </a:stretch>
        </p:blipFill>
        <p:spPr>
          <a:xfrm>
            <a:off x="8539365" y="5260792"/>
            <a:ext cx="648310" cy="527303"/>
          </a:xfrm>
          <a:prstGeom prst="rect">
            <a:avLst/>
          </a:prstGeom>
        </p:spPr>
      </p:pic>
      <p:pic>
        <p:nvPicPr>
          <p:cNvPr id="38" name="图片 37"/>
          <p:cNvPicPr>
            <a:picLocks noChangeAspect="1"/>
          </p:cNvPicPr>
          <p:nvPr/>
        </p:nvPicPr>
        <p:blipFill rotWithShape="1">
          <a:blip r:embed="rId2">
            <a:extLst>
              <a:ext uri="{28A0092B-C50C-407E-A947-70E740481C1C}">
                <a14:useLocalDpi xmlns:a14="http://schemas.microsoft.com/office/drawing/2010/main" val="0"/>
              </a:ext>
            </a:extLst>
          </a:blip>
          <a:srcRect l="60" t="56122" r="84332" b="23796"/>
          <a:stretch>
            <a:fillRect/>
          </a:stretch>
        </p:blipFill>
        <p:spPr>
          <a:xfrm>
            <a:off x="8520064" y="3573254"/>
            <a:ext cx="651097" cy="609919"/>
          </a:xfrm>
          <a:prstGeom prst="rect">
            <a:avLst/>
          </a:prstGeom>
        </p:spPr>
      </p:pic>
      <p:pic>
        <p:nvPicPr>
          <p:cNvPr id="39" name="图片 38"/>
          <p:cNvPicPr>
            <a:picLocks noChangeAspect="1"/>
          </p:cNvPicPr>
          <p:nvPr/>
        </p:nvPicPr>
        <p:blipFill rotWithShape="1">
          <a:blip r:embed="rId2">
            <a:extLst>
              <a:ext uri="{28A0092B-C50C-407E-A947-70E740481C1C}">
                <a14:useLocalDpi xmlns:a14="http://schemas.microsoft.com/office/drawing/2010/main" val="0"/>
              </a:ext>
            </a:extLst>
          </a:blip>
          <a:srcRect l="549" t="81265" r="85023"/>
          <a:stretch>
            <a:fillRect/>
          </a:stretch>
        </p:blipFill>
        <p:spPr>
          <a:xfrm>
            <a:off x="8490550" y="3011166"/>
            <a:ext cx="673952" cy="637155"/>
          </a:xfrm>
          <a:prstGeom prst="rect">
            <a:avLst/>
          </a:prstGeom>
        </p:spPr>
      </p:pic>
      <p:pic>
        <p:nvPicPr>
          <p:cNvPr id="36" name="图片 35"/>
          <p:cNvPicPr>
            <a:picLocks noChangeAspect="1"/>
          </p:cNvPicPr>
          <p:nvPr/>
        </p:nvPicPr>
        <p:blipFill rotWithShape="1">
          <a:blip r:embed="rId2">
            <a:extLst>
              <a:ext uri="{28A0092B-C50C-407E-A947-70E740481C1C}">
                <a14:useLocalDpi xmlns:a14="http://schemas.microsoft.com/office/drawing/2010/main" val="0"/>
              </a:ext>
            </a:extLst>
          </a:blip>
          <a:srcRect l="1951" t="26846" r="89222" b="60380"/>
          <a:stretch>
            <a:fillRect/>
          </a:stretch>
        </p:blipFill>
        <p:spPr>
          <a:xfrm>
            <a:off x="8562810" y="5813624"/>
            <a:ext cx="530777" cy="559241"/>
          </a:xfrm>
          <a:prstGeom prst="rect">
            <a:avLst/>
          </a:prstGeom>
        </p:spPr>
      </p:pic>
      <p:sp>
        <p:nvSpPr>
          <p:cNvPr id="5" name="圆角矩形 4"/>
          <p:cNvSpPr/>
          <p:nvPr/>
        </p:nvSpPr>
        <p:spPr>
          <a:xfrm>
            <a:off x="8353106" y="2989407"/>
            <a:ext cx="1115440" cy="3381486"/>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22426" y="1667930"/>
            <a:ext cx="1271502"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③ 准备食材</a:t>
            </a:r>
          </a:p>
        </p:txBody>
      </p:sp>
      <p:sp>
        <p:nvSpPr>
          <p:cNvPr id="40" name="下箭头 39"/>
          <p:cNvSpPr/>
          <p:nvPr/>
        </p:nvSpPr>
        <p:spPr>
          <a:xfrm rot="5400000">
            <a:off x="6467596" y="4078794"/>
            <a:ext cx="234541" cy="13328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5925583" y="4271690"/>
            <a:ext cx="1135247" cy="307777"/>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④ 并行加工</a:t>
            </a:r>
          </a:p>
        </p:txBody>
      </p:sp>
      <p:grpSp>
        <p:nvGrpSpPr>
          <p:cNvPr id="10" name="组合 9"/>
          <p:cNvGrpSpPr/>
          <p:nvPr/>
        </p:nvGrpSpPr>
        <p:grpSpPr>
          <a:xfrm>
            <a:off x="4660430" y="2983645"/>
            <a:ext cx="1174981" cy="3381485"/>
            <a:chOff x="3090369" y="3046035"/>
            <a:chExt cx="1174981" cy="3381485"/>
          </a:xfrm>
        </p:grpSpPr>
        <p:sp>
          <p:nvSpPr>
            <p:cNvPr id="49" name="圆角矩形 48"/>
            <p:cNvSpPr/>
            <p:nvPr/>
          </p:nvSpPr>
          <p:spPr>
            <a:xfrm>
              <a:off x="3090369" y="3046035"/>
              <a:ext cx="1174981" cy="33814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p:cNvPicPr>
              <a:picLocks noChangeAspect="1"/>
            </p:cNvPicPr>
            <p:nvPr/>
          </p:nvPicPr>
          <p:blipFill rotWithShape="1">
            <a:blip r:embed="rId2">
              <a:extLst>
                <a:ext uri="{28A0092B-C50C-407E-A947-70E740481C1C}">
                  <a14:useLocalDpi xmlns:a14="http://schemas.microsoft.com/office/drawing/2010/main" val="0"/>
                </a:ext>
              </a:extLst>
            </a:blip>
            <a:srcRect l="31094" r="47134" b="89500"/>
            <a:stretch>
              <a:fillRect/>
            </a:stretch>
          </p:blipFill>
          <p:spPr>
            <a:xfrm>
              <a:off x="3323084" y="4245754"/>
              <a:ext cx="691935" cy="419555"/>
            </a:xfrm>
            <a:prstGeom prst="rect">
              <a:avLst/>
            </a:prstGeom>
          </p:spPr>
        </p:pic>
        <p:pic>
          <p:nvPicPr>
            <p:cNvPr id="51" name="图片 50"/>
            <p:cNvPicPr>
              <a:picLocks noChangeAspect="1"/>
            </p:cNvPicPr>
            <p:nvPr/>
          </p:nvPicPr>
          <p:blipFill rotWithShape="1">
            <a:blip r:embed="rId2">
              <a:extLst>
                <a:ext uri="{28A0092B-C50C-407E-A947-70E740481C1C}">
                  <a14:useLocalDpi xmlns:a14="http://schemas.microsoft.com/office/drawing/2010/main" val="0"/>
                </a:ext>
              </a:extLst>
            </a:blip>
            <a:srcRect l="32653" t="11311" r="54363" b="75766"/>
            <a:stretch>
              <a:fillRect/>
            </a:stretch>
          </p:blipFill>
          <p:spPr>
            <a:xfrm>
              <a:off x="3379777" y="4818368"/>
              <a:ext cx="567049" cy="423855"/>
            </a:xfrm>
            <a:prstGeom prst="rect">
              <a:avLst/>
            </a:prstGeom>
          </p:spPr>
        </p:pic>
        <p:pic>
          <p:nvPicPr>
            <p:cNvPr id="52" name="图片 51"/>
            <p:cNvPicPr>
              <a:picLocks noChangeAspect="1"/>
            </p:cNvPicPr>
            <p:nvPr/>
          </p:nvPicPr>
          <p:blipFill rotWithShape="1">
            <a:blip r:embed="rId2">
              <a:extLst>
                <a:ext uri="{28A0092B-C50C-407E-A947-70E740481C1C}">
                  <a14:useLocalDpi xmlns:a14="http://schemas.microsoft.com/office/drawing/2010/main" val="0"/>
                </a:ext>
              </a:extLst>
            </a:blip>
            <a:srcRect l="32500" t="41527" r="53860" b="45550"/>
            <a:stretch>
              <a:fillRect/>
            </a:stretch>
          </p:blipFill>
          <p:spPr>
            <a:xfrm>
              <a:off x="3378509" y="5329919"/>
              <a:ext cx="598699" cy="425997"/>
            </a:xfrm>
            <a:prstGeom prst="rect">
              <a:avLst/>
            </a:prstGeom>
          </p:spPr>
        </p:pic>
        <p:pic>
          <p:nvPicPr>
            <p:cNvPr id="53" name="图片 52"/>
            <p:cNvPicPr>
              <a:picLocks noChangeAspect="1"/>
            </p:cNvPicPr>
            <p:nvPr/>
          </p:nvPicPr>
          <p:blipFill rotWithShape="1">
            <a:blip r:embed="rId2">
              <a:extLst>
                <a:ext uri="{28A0092B-C50C-407E-A947-70E740481C1C}">
                  <a14:useLocalDpi xmlns:a14="http://schemas.microsoft.com/office/drawing/2010/main" val="0"/>
                </a:ext>
              </a:extLst>
            </a:blip>
            <a:srcRect l="33659" t="27177" r="54931" b="62345"/>
            <a:stretch>
              <a:fillRect/>
            </a:stretch>
          </p:blipFill>
          <p:spPr>
            <a:xfrm>
              <a:off x="3342354" y="3712783"/>
              <a:ext cx="632790" cy="436407"/>
            </a:xfrm>
            <a:prstGeom prst="rect">
              <a:avLst/>
            </a:prstGeom>
          </p:spPr>
        </p:pic>
        <p:pic>
          <p:nvPicPr>
            <p:cNvPr id="54" name="图片 53"/>
            <p:cNvPicPr>
              <a:picLocks noChangeAspect="1"/>
            </p:cNvPicPr>
            <p:nvPr/>
          </p:nvPicPr>
          <p:blipFill rotWithShape="1">
            <a:blip r:embed="rId2">
              <a:extLst>
                <a:ext uri="{28A0092B-C50C-407E-A947-70E740481C1C}">
                  <a14:useLocalDpi xmlns:a14="http://schemas.microsoft.com/office/drawing/2010/main" val="0"/>
                </a:ext>
              </a:extLst>
            </a:blip>
            <a:srcRect l="32631" t="85360" r="54516" b="5210"/>
            <a:stretch>
              <a:fillRect/>
            </a:stretch>
          </p:blipFill>
          <p:spPr>
            <a:xfrm>
              <a:off x="3327695" y="3162256"/>
              <a:ext cx="647449" cy="448228"/>
            </a:xfrm>
            <a:prstGeom prst="rect">
              <a:avLst/>
            </a:prstGeom>
          </p:spPr>
        </p:pic>
        <p:pic>
          <p:nvPicPr>
            <p:cNvPr id="55" name="图片 54"/>
            <p:cNvPicPr>
              <a:picLocks noChangeAspect="1"/>
            </p:cNvPicPr>
            <p:nvPr/>
          </p:nvPicPr>
          <p:blipFill rotWithShape="1">
            <a:blip r:embed="rId2">
              <a:extLst>
                <a:ext uri="{28A0092B-C50C-407E-A947-70E740481C1C}">
                  <a14:useLocalDpi xmlns:a14="http://schemas.microsoft.com/office/drawing/2010/main" val="0"/>
                </a:ext>
              </a:extLst>
            </a:blip>
            <a:srcRect l="32514" t="61303" r="52403" b="26123"/>
            <a:stretch>
              <a:fillRect/>
            </a:stretch>
          </p:blipFill>
          <p:spPr>
            <a:xfrm>
              <a:off x="3339715" y="5871029"/>
              <a:ext cx="695146" cy="435223"/>
            </a:xfrm>
            <a:prstGeom prst="rect">
              <a:avLst/>
            </a:prstGeom>
          </p:spPr>
        </p:pic>
      </p:grpSp>
      <p:sp>
        <p:nvSpPr>
          <p:cNvPr id="56" name="下箭头 55"/>
          <p:cNvSpPr/>
          <p:nvPr/>
        </p:nvSpPr>
        <p:spPr>
          <a:xfrm rot="5400000">
            <a:off x="2567723" y="4354314"/>
            <a:ext cx="233414" cy="7168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2413463" y="4271690"/>
            <a:ext cx="646331" cy="1200329"/>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⑥ </a:t>
            </a: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并行</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制作</a:t>
            </a:r>
          </a:p>
        </p:txBody>
      </p:sp>
      <p:pic>
        <p:nvPicPr>
          <p:cNvPr id="58" name="图片 57"/>
          <p:cNvPicPr>
            <a:picLocks noChangeAspect="1"/>
          </p:cNvPicPr>
          <p:nvPr/>
        </p:nvPicPr>
        <p:blipFill rotWithShape="1">
          <a:blip r:embed="rId2">
            <a:extLst>
              <a:ext uri="{28A0092B-C50C-407E-A947-70E740481C1C}">
                <a14:useLocalDpi xmlns:a14="http://schemas.microsoft.com/office/drawing/2010/main" val="0"/>
              </a:ext>
            </a:extLst>
          </a:blip>
          <a:srcRect l="86427" t="39110" r="588" b="48840"/>
          <a:stretch>
            <a:fillRect/>
          </a:stretch>
        </p:blipFill>
        <p:spPr>
          <a:xfrm>
            <a:off x="1455571" y="3715435"/>
            <a:ext cx="754272" cy="551570"/>
          </a:xfrm>
          <a:prstGeom prst="rect">
            <a:avLst/>
          </a:prstGeom>
        </p:spPr>
      </p:pic>
      <p:sp>
        <p:nvSpPr>
          <p:cNvPr id="59" name="下箭头 58"/>
          <p:cNvSpPr/>
          <p:nvPr/>
        </p:nvSpPr>
        <p:spPr>
          <a:xfrm flipV="1">
            <a:off x="1730426" y="2747644"/>
            <a:ext cx="253744" cy="6182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2001791" y="2947228"/>
            <a:ext cx="1271502"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⑦ 承给用户</a:t>
            </a:r>
          </a:p>
        </p:txBody>
      </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8915" y="3578371"/>
            <a:ext cx="498177" cy="498177"/>
          </a:xfrm>
          <a:prstGeom prst="rect">
            <a:avLst/>
          </a:prstGeom>
        </p:spPr>
      </p:pic>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5469" y="4139396"/>
            <a:ext cx="498177" cy="498177"/>
          </a:xfrm>
          <a:prstGeom prst="rect">
            <a:avLst/>
          </a:prstGeom>
        </p:spPr>
      </p:pic>
      <p:sp>
        <p:nvSpPr>
          <p:cNvPr id="30" name="文本框 29"/>
          <p:cNvSpPr txBox="1"/>
          <p:nvPr/>
        </p:nvSpPr>
        <p:spPr>
          <a:xfrm>
            <a:off x="6528395" y="3520406"/>
            <a:ext cx="543739" cy="307777"/>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厨师</a:t>
            </a:r>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3084" y="1630863"/>
            <a:ext cx="686080" cy="686080"/>
          </a:xfrm>
          <a:prstGeom prst="rect">
            <a:avLst/>
          </a:prstGeom>
        </p:spPr>
      </p:pic>
      <p:sp>
        <p:nvSpPr>
          <p:cNvPr id="32" name="文本框 31"/>
          <p:cNvSpPr txBox="1"/>
          <p:nvPr/>
        </p:nvSpPr>
        <p:spPr>
          <a:xfrm>
            <a:off x="2302817" y="2110653"/>
            <a:ext cx="543739" cy="307777"/>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用户</a:t>
            </a:r>
          </a:p>
        </p:txBody>
      </p:sp>
      <p:sp>
        <p:nvSpPr>
          <p:cNvPr id="33" name="椭圆形标注 32"/>
          <p:cNvSpPr/>
          <p:nvPr/>
        </p:nvSpPr>
        <p:spPr>
          <a:xfrm>
            <a:off x="2619250" y="1166294"/>
            <a:ext cx="1073593" cy="720292"/>
          </a:xfrm>
          <a:prstGeom prst="wedgeEllipseCallout">
            <a:avLst>
              <a:gd name="adj1" fmla="val -64494"/>
              <a:gd name="adj2" fmla="val 6711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我想要一份三明治</a:t>
            </a:r>
          </a:p>
        </p:txBody>
      </p:sp>
      <p:pic>
        <p:nvPicPr>
          <p:cNvPr id="34" name="图片 33"/>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4611558" y="1660537"/>
            <a:ext cx="665262" cy="665262"/>
          </a:xfrm>
          <a:prstGeom prst="rect">
            <a:avLst/>
          </a:prstGeom>
        </p:spPr>
      </p:pic>
      <p:sp>
        <p:nvSpPr>
          <p:cNvPr id="35" name="文本框 34"/>
          <p:cNvSpPr txBox="1"/>
          <p:nvPr/>
        </p:nvSpPr>
        <p:spPr>
          <a:xfrm>
            <a:off x="5255757" y="2070554"/>
            <a:ext cx="723275" cy="307777"/>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服务员</a:t>
            </a:r>
          </a:p>
        </p:txBody>
      </p:sp>
      <p:sp>
        <p:nvSpPr>
          <p:cNvPr id="3" name="右弧形箭头 2"/>
          <p:cNvSpPr/>
          <p:nvPr/>
        </p:nvSpPr>
        <p:spPr>
          <a:xfrm rot="16200000">
            <a:off x="6088509" y="301131"/>
            <a:ext cx="526481" cy="195756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5426574" y="636037"/>
            <a:ext cx="1750800" cy="307777"/>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② 通知厨师</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配餐员</a:t>
            </a:r>
          </a:p>
        </p:txBody>
      </p:sp>
      <p:sp>
        <p:nvSpPr>
          <p:cNvPr id="61" name="下箭头 60"/>
          <p:cNvSpPr/>
          <p:nvPr/>
        </p:nvSpPr>
        <p:spPr>
          <a:xfrm rot="5400000" flipV="1">
            <a:off x="3732654" y="1453719"/>
            <a:ext cx="232099" cy="10817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367105" y="2081153"/>
            <a:ext cx="922047"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①</a:t>
            </a:r>
            <a:r>
              <a:rPr lang="zh-CN" altLang="en-US" sz="1200"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点菜</a:t>
            </a:r>
            <a:endParaRPr lang="zh-CN" altLang="en-US" sz="1200" dirty="0"/>
          </a:p>
        </p:txBody>
      </p:sp>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8916" y="3017749"/>
            <a:ext cx="498177" cy="498177"/>
          </a:xfrm>
          <a:prstGeom prst="rect">
            <a:avLst/>
          </a:prstGeom>
        </p:spPr>
      </p:pic>
      <p:pic>
        <p:nvPicPr>
          <p:cNvPr id="47" name="图片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9243" y="4706350"/>
            <a:ext cx="498177" cy="498177"/>
          </a:xfrm>
          <a:prstGeom prst="rect">
            <a:avLst/>
          </a:prstGeom>
        </p:spPr>
      </p:pic>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1814" y="5262246"/>
            <a:ext cx="498177" cy="498177"/>
          </a:xfrm>
          <a:prstGeom prst="rect">
            <a:avLst/>
          </a:prstGeom>
        </p:spPr>
      </p:pic>
      <p:pic>
        <p:nvPicPr>
          <p:cNvPr id="62" name="图片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1813" y="5846604"/>
            <a:ext cx="498177" cy="498177"/>
          </a:xfrm>
          <a:prstGeom prst="rect">
            <a:avLst/>
          </a:prstGeom>
        </p:spPr>
      </p:pic>
      <p:grpSp>
        <p:nvGrpSpPr>
          <p:cNvPr id="63" name="组合 62"/>
          <p:cNvGrpSpPr/>
          <p:nvPr/>
        </p:nvGrpSpPr>
        <p:grpSpPr>
          <a:xfrm>
            <a:off x="6719024" y="1611443"/>
            <a:ext cx="1937575" cy="1249992"/>
            <a:chOff x="4127982" y="3535902"/>
            <a:chExt cx="2825579" cy="1822871"/>
          </a:xfrm>
        </p:grpSpPr>
        <p:pic>
          <p:nvPicPr>
            <p:cNvPr id="64" name="图片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27983" y="3535902"/>
              <a:ext cx="941466" cy="941466"/>
            </a:xfrm>
            <a:prstGeom prst="rect">
              <a:avLst/>
            </a:prstGeom>
          </p:spPr>
        </p:pic>
        <p:pic>
          <p:nvPicPr>
            <p:cNvPr id="65" name="图片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89717" y="3535902"/>
              <a:ext cx="941466" cy="941466"/>
            </a:xfrm>
            <a:prstGeom prst="rect">
              <a:avLst/>
            </a:prstGeom>
          </p:spPr>
        </p:pic>
        <p:sp>
          <p:nvSpPr>
            <p:cNvPr id="66" name="文本框 65"/>
            <p:cNvSpPr txBox="1"/>
            <p:nvPr/>
          </p:nvSpPr>
          <p:spPr>
            <a:xfrm>
              <a:off x="5217056" y="3921924"/>
              <a:ext cx="1057662" cy="583483"/>
            </a:xfrm>
            <a:prstGeom prst="rect">
              <a:avLst/>
            </a:prstGeom>
            <a:noFill/>
          </p:spPr>
          <p:txBody>
            <a:bodyPr wrap="square" rtlCol="0">
              <a:spAutoFit/>
            </a:bodyPr>
            <a:lstStyle/>
            <a:p>
              <a:r>
                <a:rPr lang="en-US" altLang="zh-CN" sz="2000" dirty="0"/>
                <a:t>…</a:t>
              </a:r>
              <a:endParaRPr lang="zh-CN" altLang="en-US" sz="2000" dirty="0"/>
            </a:p>
          </p:txBody>
        </p:sp>
        <p:sp>
          <p:nvSpPr>
            <p:cNvPr id="67" name="右大括号 66"/>
            <p:cNvSpPr/>
            <p:nvPr/>
          </p:nvSpPr>
          <p:spPr>
            <a:xfrm rot="5400000">
              <a:off x="5427824" y="3305399"/>
              <a:ext cx="225896" cy="2825579"/>
            </a:xfrm>
            <a:prstGeom prst="rightBrace">
              <a:avLst>
                <a:gd name="adj1" fmla="val 128824"/>
                <a:gd name="adj2" fmla="val 496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文本框 67"/>
            <p:cNvSpPr txBox="1"/>
            <p:nvPr/>
          </p:nvSpPr>
          <p:spPr>
            <a:xfrm>
              <a:off x="4757311" y="4954824"/>
              <a:ext cx="1487227" cy="40394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厨师</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配餐员</a:t>
              </a:r>
            </a:p>
          </p:txBody>
        </p:sp>
      </p:grpSp>
      <p:sp>
        <p:nvSpPr>
          <p:cNvPr id="69" name="右弧形箭头 68"/>
          <p:cNvSpPr/>
          <p:nvPr/>
        </p:nvSpPr>
        <p:spPr>
          <a:xfrm rot="20422639">
            <a:off x="9708936" y="1878154"/>
            <a:ext cx="667426" cy="1872558"/>
          </a:xfrm>
          <a:prstGeom prst="curvedLeftArrow">
            <a:avLst>
              <a:gd name="adj1" fmla="val 14187"/>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4" name="直接箭头连接符 13"/>
          <p:cNvCxnSpPr>
            <a:stCxn id="39" idx="1"/>
          </p:cNvCxnSpPr>
          <p:nvPr/>
        </p:nvCxnSpPr>
        <p:spPr>
          <a:xfrm flipH="1" flipV="1">
            <a:off x="7958706" y="3313415"/>
            <a:ext cx="531845" cy="1632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H="1" flipV="1">
            <a:off x="7979602" y="4374882"/>
            <a:ext cx="560399" cy="207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flipV="1">
            <a:off x="7973016" y="4958718"/>
            <a:ext cx="560399" cy="207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H="1" flipV="1">
            <a:off x="7973199" y="5509261"/>
            <a:ext cx="560399" cy="207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flipH="1" flipV="1">
            <a:off x="7958378" y="6118824"/>
            <a:ext cx="560399" cy="207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flipV="1">
            <a:off x="7953937" y="3872287"/>
            <a:ext cx="560399" cy="207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7" name="图片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5026" y="4474121"/>
            <a:ext cx="498177" cy="498177"/>
          </a:xfrm>
          <a:prstGeom prst="rect">
            <a:avLst/>
          </a:prstGeom>
        </p:spPr>
      </p:pic>
      <p:pic>
        <p:nvPicPr>
          <p:cNvPr id="78" name="图片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9335" y="5082666"/>
            <a:ext cx="498177" cy="498177"/>
          </a:xfrm>
          <a:prstGeom prst="rect">
            <a:avLst/>
          </a:prstGeom>
        </p:spPr>
      </p:pic>
      <p:pic>
        <p:nvPicPr>
          <p:cNvPr id="79" name="图片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2836" y="3808407"/>
            <a:ext cx="498177" cy="498177"/>
          </a:xfrm>
          <a:prstGeom prst="rect">
            <a:avLst/>
          </a:prstGeom>
        </p:spPr>
      </p:pic>
      <p:sp>
        <p:nvSpPr>
          <p:cNvPr id="80" name="文本框 79"/>
          <p:cNvSpPr txBox="1"/>
          <p:nvPr/>
        </p:nvSpPr>
        <p:spPr>
          <a:xfrm>
            <a:off x="3107034" y="5634670"/>
            <a:ext cx="723275" cy="307777"/>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配餐员</a:t>
            </a:r>
          </a:p>
        </p:txBody>
      </p:sp>
      <p:pic>
        <p:nvPicPr>
          <p:cNvPr id="81" name="图片 80"/>
          <p:cNvPicPr>
            <a:picLocks noChangeAspect="1"/>
          </p:cNvPicPr>
          <p:nvPr/>
        </p:nvPicPr>
        <p:blipFill rotWithShape="1">
          <a:blip r:embed="rId2">
            <a:extLst>
              <a:ext uri="{28A0092B-C50C-407E-A947-70E740481C1C}">
                <a14:useLocalDpi xmlns:a14="http://schemas.microsoft.com/office/drawing/2010/main" val="0"/>
              </a:ext>
            </a:extLst>
          </a:blip>
          <a:srcRect l="86427" t="39110" r="588" b="48840"/>
          <a:stretch>
            <a:fillRect/>
          </a:stretch>
        </p:blipFill>
        <p:spPr>
          <a:xfrm>
            <a:off x="1448481" y="5075351"/>
            <a:ext cx="754272" cy="551570"/>
          </a:xfrm>
          <a:prstGeom prst="rect">
            <a:avLst/>
          </a:prstGeom>
        </p:spPr>
      </p:pic>
      <p:pic>
        <p:nvPicPr>
          <p:cNvPr id="82" name="图片 81"/>
          <p:cNvPicPr>
            <a:picLocks noChangeAspect="1"/>
          </p:cNvPicPr>
          <p:nvPr/>
        </p:nvPicPr>
        <p:blipFill rotWithShape="1">
          <a:blip r:embed="rId2">
            <a:extLst>
              <a:ext uri="{28A0092B-C50C-407E-A947-70E740481C1C}">
                <a14:useLocalDpi xmlns:a14="http://schemas.microsoft.com/office/drawing/2010/main" val="0"/>
              </a:ext>
            </a:extLst>
          </a:blip>
          <a:srcRect l="86427" t="39110" r="588" b="48840"/>
          <a:stretch>
            <a:fillRect/>
          </a:stretch>
        </p:blipFill>
        <p:spPr>
          <a:xfrm>
            <a:off x="1463732" y="4405777"/>
            <a:ext cx="754272" cy="551570"/>
          </a:xfrm>
          <a:prstGeom prst="rect">
            <a:avLst/>
          </a:prstGeom>
        </p:spPr>
      </p:pic>
      <p:sp>
        <p:nvSpPr>
          <p:cNvPr id="21" name="右大括号 20"/>
          <p:cNvSpPr/>
          <p:nvPr/>
        </p:nvSpPr>
        <p:spPr>
          <a:xfrm>
            <a:off x="9539423" y="3056879"/>
            <a:ext cx="243250" cy="317038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4" name="矩形 83"/>
          <p:cNvSpPr/>
          <p:nvPr/>
        </p:nvSpPr>
        <p:spPr>
          <a:xfrm>
            <a:off x="9914687" y="4049533"/>
            <a:ext cx="677725" cy="1077218"/>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各自负责不同食材</a:t>
            </a:r>
          </a:p>
        </p:txBody>
      </p:sp>
      <p:sp>
        <p:nvSpPr>
          <p:cNvPr id="85" name="下箭头 84"/>
          <p:cNvSpPr/>
          <p:nvPr/>
        </p:nvSpPr>
        <p:spPr>
          <a:xfrm rot="5400000">
            <a:off x="4092763" y="4351962"/>
            <a:ext cx="203589" cy="7513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3711223" y="4264262"/>
            <a:ext cx="776175" cy="307777"/>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⑤ 取材</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a:spLocks noGrp="1"/>
          </p:cNvSpPr>
          <p:nvPr>
            <p:ph type="title" idx="4294967295"/>
          </p:nvPr>
        </p:nvSpPr>
        <p:spPr>
          <a:xfrm>
            <a:off x="0" y="28575"/>
            <a:ext cx="7886700" cy="1325563"/>
          </a:xfrm>
        </p:spPr>
        <p:txBody>
          <a:bodyPr/>
          <a:lstStyle/>
          <a:p>
            <a:r>
              <a:rPr lang="en-US" altLang="zh-CN" dirty="0" err="1">
                <a:latin typeface="Times New Roman" panose="02020603050405020304" pitchFamily="18" charset="0"/>
                <a:ea typeface="黑体" panose="02010609060101010101" charset="-122"/>
                <a:cs typeface="Times New Roman" panose="02020603050405020304" pitchFamily="18" charset="0"/>
              </a:rPr>
              <a:t>MapReduce</a:t>
            </a:r>
            <a:endParaRPr lang="zh-CN" altLang="en-US" dirty="0">
              <a:latin typeface="Times New Roman" panose="02020603050405020304" pitchFamily="18" charset="0"/>
              <a:ea typeface="黑体" panose="02010609060101010101" charset="-122"/>
              <a:cs typeface="Times New Roman" panose="02020603050405020304" pitchFamily="18" charset="0"/>
            </a:endParaRPr>
          </a:p>
        </p:txBody>
      </p:sp>
      <p:pic>
        <p:nvPicPr>
          <p:cNvPr id="25" name="图片 24"/>
          <p:cNvPicPr>
            <a:picLocks noChangeAspect="1"/>
          </p:cNvPicPr>
          <p:nvPr/>
        </p:nvPicPr>
        <p:blipFill rotWithShape="1">
          <a:blip r:embed="rId2">
            <a:extLst>
              <a:ext uri="{28A0092B-C50C-407E-A947-70E740481C1C}">
                <a14:useLocalDpi xmlns:a14="http://schemas.microsoft.com/office/drawing/2010/main" val="0"/>
              </a:ext>
            </a:extLst>
          </a:blip>
          <a:srcRect r="81164" b="88398"/>
          <a:stretch>
            <a:fillRect/>
          </a:stretch>
        </p:blipFill>
        <p:spPr>
          <a:xfrm>
            <a:off x="8269740" y="4195290"/>
            <a:ext cx="883397" cy="396128"/>
          </a:xfrm>
          <a:prstGeom prst="rect">
            <a:avLst/>
          </a:prstGeom>
        </p:spPr>
      </p:pic>
      <p:pic>
        <p:nvPicPr>
          <p:cNvPr id="27" name="图片 26"/>
          <p:cNvPicPr>
            <a:picLocks noChangeAspect="1"/>
          </p:cNvPicPr>
          <p:nvPr/>
        </p:nvPicPr>
        <p:blipFill rotWithShape="1">
          <a:blip r:embed="rId2">
            <a:extLst>
              <a:ext uri="{28A0092B-C50C-407E-A947-70E740481C1C}">
                <a14:useLocalDpi xmlns:a14="http://schemas.microsoft.com/office/drawing/2010/main" val="0"/>
              </a:ext>
            </a:extLst>
          </a:blip>
          <a:srcRect l="33" t="12284" r="86024" b="74261"/>
          <a:stretch>
            <a:fillRect/>
          </a:stretch>
        </p:blipFill>
        <p:spPr>
          <a:xfrm>
            <a:off x="8226554" y="4723210"/>
            <a:ext cx="860088" cy="550615"/>
          </a:xfrm>
          <a:prstGeom prst="rect">
            <a:avLst/>
          </a:prstGeom>
        </p:spPr>
      </p:pic>
      <p:pic>
        <p:nvPicPr>
          <p:cNvPr id="37" name="图片 36"/>
          <p:cNvPicPr>
            <a:picLocks noChangeAspect="1"/>
          </p:cNvPicPr>
          <p:nvPr/>
        </p:nvPicPr>
        <p:blipFill rotWithShape="1">
          <a:blip r:embed="rId2">
            <a:extLst>
              <a:ext uri="{28A0092B-C50C-407E-A947-70E740481C1C}">
                <a14:useLocalDpi xmlns:a14="http://schemas.microsoft.com/office/drawing/2010/main" val="0"/>
              </a:ext>
            </a:extLst>
          </a:blip>
          <a:srcRect l="1439" t="43453" r="87432" b="44113"/>
          <a:stretch>
            <a:fillRect/>
          </a:stretch>
        </p:blipFill>
        <p:spPr>
          <a:xfrm>
            <a:off x="8257815" y="5255029"/>
            <a:ext cx="648310" cy="527303"/>
          </a:xfrm>
          <a:prstGeom prst="rect">
            <a:avLst/>
          </a:prstGeom>
        </p:spPr>
      </p:pic>
      <p:pic>
        <p:nvPicPr>
          <p:cNvPr id="38" name="图片 37"/>
          <p:cNvPicPr>
            <a:picLocks noChangeAspect="1"/>
          </p:cNvPicPr>
          <p:nvPr/>
        </p:nvPicPr>
        <p:blipFill rotWithShape="1">
          <a:blip r:embed="rId2">
            <a:extLst>
              <a:ext uri="{28A0092B-C50C-407E-A947-70E740481C1C}">
                <a14:useLocalDpi xmlns:a14="http://schemas.microsoft.com/office/drawing/2010/main" val="0"/>
              </a:ext>
            </a:extLst>
          </a:blip>
          <a:srcRect l="60" t="56122" r="84332" b="23796"/>
          <a:stretch>
            <a:fillRect/>
          </a:stretch>
        </p:blipFill>
        <p:spPr>
          <a:xfrm>
            <a:off x="8238514" y="3567491"/>
            <a:ext cx="651097" cy="609919"/>
          </a:xfrm>
          <a:prstGeom prst="rect">
            <a:avLst/>
          </a:prstGeom>
        </p:spPr>
      </p:pic>
      <p:pic>
        <p:nvPicPr>
          <p:cNvPr id="39" name="图片 38"/>
          <p:cNvPicPr>
            <a:picLocks noChangeAspect="1"/>
          </p:cNvPicPr>
          <p:nvPr/>
        </p:nvPicPr>
        <p:blipFill rotWithShape="1">
          <a:blip r:embed="rId2">
            <a:extLst>
              <a:ext uri="{28A0092B-C50C-407E-A947-70E740481C1C}">
                <a14:useLocalDpi xmlns:a14="http://schemas.microsoft.com/office/drawing/2010/main" val="0"/>
              </a:ext>
            </a:extLst>
          </a:blip>
          <a:srcRect l="549" t="81265" r="85023"/>
          <a:stretch>
            <a:fillRect/>
          </a:stretch>
        </p:blipFill>
        <p:spPr>
          <a:xfrm>
            <a:off x="8209000" y="3005403"/>
            <a:ext cx="673952" cy="637155"/>
          </a:xfrm>
          <a:prstGeom prst="rect">
            <a:avLst/>
          </a:prstGeom>
        </p:spPr>
      </p:pic>
      <p:pic>
        <p:nvPicPr>
          <p:cNvPr id="36" name="图片 35"/>
          <p:cNvPicPr>
            <a:picLocks noChangeAspect="1"/>
          </p:cNvPicPr>
          <p:nvPr/>
        </p:nvPicPr>
        <p:blipFill rotWithShape="1">
          <a:blip r:embed="rId2">
            <a:extLst>
              <a:ext uri="{28A0092B-C50C-407E-A947-70E740481C1C}">
                <a14:useLocalDpi xmlns:a14="http://schemas.microsoft.com/office/drawing/2010/main" val="0"/>
              </a:ext>
            </a:extLst>
          </a:blip>
          <a:srcRect l="1951" t="26846" r="89222" b="60380"/>
          <a:stretch>
            <a:fillRect/>
          </a:stretch>
        </p:blipFill>
        <p:spPr>
          <a:xfrm>
            <a:off x="8281260" y="5807861"/>
            <a:ext cx="530777" cy="559241"/>
          </a:xfrm>
          <a:prstGeom prst="rect">
            <a:avLst/>
          </a:prstGeom>
        </p:spPr>
      </p:pic>
      <p:sp>
        <p:nvSpPr>
          <p:cNvPr id="5" name="圆角矩形 4"/>
          <p:cNvSpPr/>
          <p:nvPr/>
        </p:nvSpPr>
        <p:spPr>
          <a:xfrm>
            <a:off x="8071556" y="2983644"/>
            <a:ext cx="1115440" cy="3381486"/>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581971" y="1439515"/>
            <a:ext cx="1980029" cy="523220"/>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③ 准备食材</a:t>
            </a:r>
            <a:endParaRPr lang="en-US" altLang="zh-CN" dirty="0">
              <a:latin typeface="微软雅黑" panose="020B0503020204020204" pitchFamily="34" charset="-122"/>
              <a:ea typeface="微软雅黑" panose="020B0503020204020204" pitchFamily="34" charset="-122"/>
            </a:endParaRPr>
          </a:p>
          <a:p>
            <a:pPr algn="ctr"/>
            <a:r>
              <a:rPr lang="zh-CN" altLang="en-US" dirty="0">
                <a:solidFill>
                  <a:srgbClr val="FF0000"/>
                </a:solidFill>
                <a:latin typeface="微软雅黑" panose="020B0503020204020204" pitchFamily="34" charset="-122"/>
                <a:ea typeface="微软雅黑" panose="020B0503020204020204" pitchFamily="34" charset="-122"/>
              </a:rPr>
              <a:t>（数据分割和预处理）</a:t>
            </a:r>
          </a:p>
        </p:txBody>
      </p:sp>
      <p:sp>
        <p:nvSpPr>
          <p:cNvPr id="40" name="下箭头 39"/>
          <p:cNvSpPr/>
          <p:nvPr/>
        </p:nvSpPr>
        <p:spPr>
          <a:xfrm rot="5400000">
            <a:off x="6425046" y="4265907"/>
            <a:ext cx="182524" cy="8405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5925193" y="4093500"/>
            <a:ext cx="1135247" cy="523220"/>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④ 并行加工</a:t>
            </a:r>
            <a:endParaRPr lang="en-US" altLang="zh-CN" dirty="0">
              <a:latin typeface="微软雅黑" panose="020B0503020204020204" pitchFamily="34" charset="-122"/>
              <a:ea typeface="微软雅黑" panose="020B0503020204020204" pitchFamily="34" charset="-122"/>
            </a:endParaRPr>
          </a:p>
          <a:p>
            <a:pPr algn="ctr"/>
            <a:r>
              <a:rPr lang="en-US" altLang="zh-CN" dirty="0">
                <a:solidFill>
                  <a:srgbClr val="FF0000"/>
                </a:solidFill>
                <a:latin typeface="微软雅黑" panose="020B0503020204020204" pitchFamily="34" charset="-122"/>
                <a:ea typeface="微软雅黑" panose="020B0503020204020204" pitchFamily="34" charset="-122"/>
              </a:rPr>
              <a:t>map</a:t>
            </a:r>
            <a:endParaRPr lang="zh-CN" altLang="en-US" dirty="0">
              <a:solidFill>
                <a:srgbClr val="FF0000"/>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660430" y="2983645"/>
            <a:ext cx="1174981" cy="3381485"/>
            <a:chOff x="3090369" y="3046035"/>
            <a:chExt cx="1174981" cy="3381485"/>
          </a:xfrm>
        </p:grpSpPr>
        <p:sp>
          <p:nvSpPr>
            <p:cNvPr id="49" name="圆角矩形 48"/>
            <p:cNvSpPr/>
            <p:nvPr/>
          </p:nvSpPr>
          <p:spPr>
            <a:xfrm>
              <a:off x="3090369" y="3046035"/>
              <a:ext cx="1174981" cy="33814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p:cNvPicPr>
              <a:picLocks noChangeAspect="1"/>
            </p:cNvPicPr>
            <p:nvPr/>
          </p:nvPicPr>
          <p:blipFill rotWithShape="1">
            <a:blip r:embed="rId2">
              <a:extLst>
                <a:ext uri="{28A0092B-C50C-407E-A947-70E740481C1C}">
                  <a14:useLocalDpi xmlns:a14="http://schemas.microsoft.com/office/drawing/2010/main" val="0"/>
                </a:ext>
              </a:extLst>
            </a:blip>
            <a:srcRect l="31094" r="47134" b="89500"/>
            <a:stretch>
              <a:fillRect/>
            </a:stretch>
          </p:blipFill>
          <p:spPr>
            <a:xfrm>
              <a:off x="3323084" y="4245754"/>
              <a:ext cx="691935" cy="419555"/>
            </a:xfrm>
            <a:prstGeom prst="rect">
              <a:avLst/>
            </a:prstGeom>
          </p:spPr>
        </p:pic>
        <p:pic>
          <p:nvPicPr>
            <p:cNvPr id="51" name="图片 50"/>
            <p:cNvPicPr>
              <a:picLocks noChangeAspect="1"/>
            </p:cNvPicPr>
            <p:nvPr/>
          </p:nvPicPr>
          <p:blipFill rotWithShape="1">
            <a:blip r:embed="rId2">
              <a:extLst>
                <a:ext uri="{28A0092B-C50C-407E-A947-70E740481C1C}">
                  <a14:useLocalDpi xmlns:a14="http://schemas.microsoft.com/office/drawing/2010/main" val="0"/>
                </a:ext>
              </a:extLst>
            </a:blip>
            <a:srcRect l="32653" t="11311" r="54363" b="75766"/>
            <a:stretch>
              <a:fillRect/>
            </a:stretch>
          </p:blipFill>
          <p:spPr>
            <a:xfrm>
              <a:off x="3379777" y="4818368"/>
              <a:ext cx="567049" cy="423855"/>
            </a:xfrm>
            <a:prstGeom prst="rect">
              <a:avLst/>
            </a:prstGeom>
          </p:spPr>
        </p:pic>
        <p:pic>
          <p:nvPicPr>
            <p:cNvPr id="52" name="图片 51"/>
            <p:cNvPicPr>
              <a:picLocks noChangeAspect="1"/>
            </p:cNvPicPr>
            <p:nvPr/>
          </p:nvPicPr>
          <p:blipFill rotWithShape="1">
            <a:blip r:embed="rId2">
              <a:extLst>
                <a:ext uri="{28A0092B-C50C-407E-A947-70E740481C1C}">
                  <a14:useLocalDpi xmlns:a14="http://schemas.microsoft.com/office/drawing/2010/main" val="0"/>
                </a:ext>
              </a:extLst>
            </a:blip>
            <a:srcRect l="32500" t="41527" r="53860" b="45550"/>
            <a:stretch>
              <a:fillRect/>
            </a:stretch>
          </p:blipFill>
          <p:spPr>
            <a:xfrm>
              <a:off x="3378509" y="5329919"/>
              <a:ext cx="598699" cy="425997"/>
            </a:xfrm>
            <a:prstGeom prst="rect">
              <a:avLst/>
            </a:prstGeom>
          </p:spPr>
        </p:pic>
        <p:pic>
          <p:nvPicPr>
            <p:cNvPr id="53" name="图片 52"/>
            <p:cNvPicPr>
              <a:picLocks noChangeAspect="1"/>
            </p:cNvPicPr>
            <p:nvPr/>
          </p:nvPicPr>
          <p:blipFill rotWithShape="1">
            <a:blip r:embed="rId2">
              <a:extLst>
                <a:ext uri="{28A0092B-C50C-407E-A947-70E740481C1C}">
                  <a14:useLocalDpi xmlns:a14="http://schemas.microsoft.com/office/drawing/2010/main" val="0"/>
                </a:ext>
              </a:extLst>
            </a:blip>
            <a:srcRect l="33659" t="27177" r="54931" b="62345"/>
            <a:stretch>
              <a:fillRect/>
            </a:stretch>
          </p:blipFill>
          <p:spPr>
            <a:xfrm>
              <a:off x="3342354" y="3712783"/>
              <a:ext cx="632790" cy="436407"/>
            </a:xfrm>
            <a:prstGeom prst="rect">
              <a:avLst/>
            </a:prstGeom>
          </p:spPr>
        </p:pic>
        <p:pic>
          <p:nvPicPr>
            <p:cNvPr id="54" name="图片 53"/>
            <p:cNvPicPr>
              <a:picLocks noChangeAspect="1"/>
            </p:cNvPicPr>
            <p:nvPr/>
          </p:nvPicPr>
          <p:blipFill rotWithShape="1">
            <a:blip r:embed="rId2">
              <a:extLst>
                <a:ext uri="{28A0092B-C50C-407E-A947-70E740481C1C}">
                  <a14:useLocalDpi xmlns:a14="http://schemas.microsoft.com/office/drawing/2010/main" val="0"/>
                </a:ext>
              </a:extLst>
            </a:blip>
            <a:srcRect l="32631" t="85360" r="54516" b="5210"/>
            <a:stretch>
              <a:fillRect/>
            </a:stretch>
          </p:blipFill>
          <p:spPr>
            <a:xfrm>
              <a:off x="3327695" y="3162256"/>
              <a:ext cx="647449" cy="448228"/>
            </a:xfrm>
            <a:prstGeom prst="rect">
              <a:avLst/>
            </a:prstGeom>
          </p:spPr>
        </p:pic>
        <p:pic>
          <p:nvPicPr>
            <p:cNvPr id="55" name="图片 54"/>
            <p:cNvPicPr>
              <a:picLocks noChangeAspect="1"/>
            </p:cNvPicPr>
            <p:nvPr/>
          </p:nvPicPr>
          <p:blipFill rotWithShape="1">
            <a:blip r:embed="rId2">
              <a:extLst>
                <a:ext uri="{28A0092B-C50C-407E-A947-70E740481C1C}">
                  <a14:useLocalDpi xmlns:a14="http://schemas.microsoft.com/office/drawing/2010/main" val="0"/>
                </a:ext>
              </a:extLst>
            </a:blip>
            <a:srcRect l="32514" t="61303" r="52403" b="26123"/>
            <a:stretch>
              <a:fillRect/>
            </a:stretch>
          </p:blipFill>
          <p:spPr>
            <a:xfrm>
              <a:off x="3339715" y="5871029"/>
              <a:ext cx="695146" cy="435223"/>
            </a:xfrm>
            <a:prstGeom prst="rect">
              <a:avLst/>
            </a:prstGeom>
          </p:spPr>
        </p:pic>
      </p:grpSp>
      <p:sp>
        <p:nvSpPr>
          <p:cNvPr id="56" name="下箭头 55"/>
          <p:cNvSpPr/>
          <p:nvPr/>
        </p:nvSpPr>
        <p:spPr>
          <a:xfrm rot="5400000">
            <a:off x="2905656" y="4314442"/>
            <a:ext cx="162455" cy="7168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2451345" y="4079698"/>
            <a:ext cx="1135247" cy="523220"/>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⑥ 并行制作</a:t>
            </a:r>
            <a:endParaRPr lang="en-US" altLang="zh-CN" dirty="0">
              <a:latin typeface="微软雅黑" panose="020B0503020204020204" pitchFamily="34" charset="-122"/>
              <a:ea typeface="微软雅黑" panose="020B0503020204020204" pitchFamily="34" charset="-122"/>
            </a:endParaRPr>
          </a:p>
          <a:p>
            <a:pPr algn="ctr"/>
            <a:r>
              <a:rPr lang="en-US" altLang="zh-CN" dirty="0">
                <a:solidFill>
                  <a:srgbClr val="FF0000"/>
                </a:solidFill>
                <a:latin typeface="微软雅黑" panose="020B0503020204020204" pitchFamily="34" charset="-122"/>
                <a:ea typeface="微软雅黑" panose="020B0503020204020204" pitchFamily="34" charset="-122"/>
              </a:rPr>
              <a:t>Reduce</a:t>
            </a:r>
            <a:endParaRPr lang="zh-CN" altLang="en-US" dirty="0">
              <a:solidFill>
                <a:srgbClr val="FF0000"/>
              </a:solidFill>
              <a:latin typeface="微软雅黑" panose="020B0503020204020204" pitchFamily="34" charset="-122"/>
              <a:ea typeface="微软雅黑" panose="020B0503020204020204" pitchFamily="34" charset="-122"/>
            </a:endParaRPr>
          </a:p>
        </p:txBody>
      </p:sp>
      <p:pic>
        <p:nvPicPr>
          <p:cNvPr id="58" name="图片 57"/>
          <p:cNvPicPr>
            <a:picLocks noChangeAspect="1"/>
          </p:cNvPicPr>
          <p:nvPr/>
        </p:nvPicPr>
        <p:blipFill rotWithShape="1">
          <a:blip r:embed="rId2">
            <a:extLst>
              <a:ext uri="{28A0092B-C50C-407E-A947-70E740481C1C}">
                <a14:useLocalDpi xmlns:a14="http://schemas.microsoft.com/office/drawing/2010/main" val="0"/>
              </a:ext>
            </a:extLst>
          </a:blip>
          <a:srcRect l="86427" t="39110" r="588" b="48840"/>
          <a:stretch>
            <a:fillRect/>
          </a:stretch>
        </p:blipFill>
        <p:spPr>
          <a:xfrm>
            <a:off x="1758024" y="3711042"/>
            <a:ext cx="754272" cy="551570"/>
          </a:xfrm>
          <a:prstGeom prst="rect">
            <a:avLst/>
          </a:prstGeom>
        </p:spPr>
      </p:pic>
      <p:sp>
        <p:nvSpPr>
          <p:cNvPr id="59" name="下箭头 58"/>
          <p:cNvSpPr/>
          <p:nvPr/>
        </p:nvSpPr>
        <p:spPr>
          <a:xfrm flipV="1">
            <a:off x="2282226" y="2722935"/>
            <a:ext cx="253744" cy="6182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2553591" y="2922520"/>
            <a:ext cx="1271502" cy="584775"/>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⑦ 承给用户</a:t>
            </a:r>
            <a:endParaRPr lang="en-US" altLang="zh-CN" sz="1600" dirty="0">
              <a:latin typeface="微软雅黑" panose="020B0503020204020204" pitchFamily="34" charset="-122"/>
              <a:ea typeface="微软雅黑" panose="020B0503020204020204" pitchFamily="34" charset="-122"/>
            </a:endParaRPr>
          </a:p>
          <a:p>
            <a:pPr algn="ct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输出</a:t>
            </a:r>
            <a:r>
              <a:rPr lang="en-US" altLang="zh-CN" sz="1600" dirty="0">
                <a:solidFill>
                  <a:srgbClr val="FF0000"/>
                </a:solidFill>
                <a:latin typeface="微软雅黑" panose="020B0503020204020204" pitchFamily="34" charset="-122"/>
                <a:ea typeface="微软雅黑" panose="020B0503020204020204" pitchFamily="34" charset="-122"/>
              </a:rPr>
              <a:t>)</a:t>
            </a:r>
            <a:endParaRPr lang="zh-CN" altLang="en-US" sz="1600" dirty="0">
              <a:solidFill>
                <a:srgbClr val="FF0000"/>
              </a:solidFill>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7365" y="3572608"/>
            <a:ext cx="498177" cy="498177"/>
          </a:xfrm>
          <a:prstGeom prst="rect">
            <a:avLst/>
          </a:prstGeom>
        </p:spPr>
      </p:pic>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3919" y="4133633"/>
            <a:ext cx="498177" cy="498177"/>
          </a:xfrm>
          <a:prstGeom prst="rect">
            <a:avLst/>
          </a:prstGeom>
        </p:spPr>
      </p:pic>
      <p:sp>
        <p:nvSpPr>
          <p:cNvPr id="30" name="文本框 29"/>
          <p:cNvSpPr txBox="1"/>
          <p:nvPr/>
        </p:nvSpPr>
        <p:spPr>
          <a:xfrm>
            <a:off x="6096037" y="3438524"/>
            <a:ext cx="861133" cy="523220"/>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厨师</a:t>
            </a:r>
            <a:endParaRPr lang="en-US" altLang="zh-CN" dirty="0">
              <a:latin typeface="微软雅黑" panose="020B0503020204020204" pitchFamily="34" charset="-122"/>
              <a:ea typeface="微软雅黑" panose="020B0503020204020204" pitchFamily="34" charset="-122"/>
            </a:endParaRPr>
          </a:p>
          <a:p>
            <a:pPr algn="ctr"/>
            <a:r>
              <a:rPr lang="en-US" altLang="zh-CN" dirty="0">
                <a:solidFill>
                  <a:srgbClr val="FF0000"/>
                </a:solidFill>
                <a:latin typeface="微软雅黑" panose="020B0503020204020204" pitchFamily="34" charset="-122"/>
                <a:ea typeface="微软雅黑" panose="020B0503020204020204" pitchFamily="34" charset="-122"/>
              </a:rPr>
              <a:t>Mapper</a:t>
            </a:r>
            <a:endParaRPr lang="zh-CN" altLang="en-US" dirty="0">
              <a:solidFill>
                <a:srgbClr val="FF0000"/>
              </a:solidFill>
              <a:latin typeface="微软雅黑" panose="020B0503020204020204" pitchFamily="34" charset="-122"/>
              <a:ea typeface="微软雅黑" panose="020B0503020204020204" pitchFamily="34" charset="-122"/>
            </a:endParaRPr>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4884" y="1606154"/>
            <a:ext cx="686080" cy="686080"/>
          </a:xfrm>
          <a:prstGeom prst="rect">
            <a:avLst/>
          </a:prstGeom>
        </p:spPr>
      </p:pic>
      <p:sp>
        <p:nvSpPr>
          <p:cNvPr id="32" name="文本框 31"/>
          <p:cNvSpPr txBox="1"/>
          <p:nvPr/>
        </p:nvSpPr>
        <p:spPr>
          <a:xfrm>
            <a:off x="2870143" y="2077213"/>
            <a:ext cx="981359" cy="52322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用户</a:t>
            </a:r>
            <a:endParaRPr lang="en-US" altLang="zh-CN" dirty="0">
              <a:latin typeface="微软雅黑" panose="020B0503020204020204" pitchFamily="34" charset="-122"/>
              <a:ea typeface="微软雅黑" panose="020B0503020204020204" pitchFamily="34" charset="-122"/>
            </a:endParaRPr>
          </a:p>
          <a:p>
            <a:r>
              <a:rPr lang="en-US" altLang="zh-CN" dirty="0" err="1">
                <a:solidFill>
                  <a:srgbClr val="FF0000"/>
                </a:solidFill>
                <a:latin typeface="微软雅黑" panose="020B0503020204020204" pitchFamily="34" charset="-122"/>
                <a:ea typeface="微软雅黑" panose="020B0503020204020204" pitchFamily="34" charset="-122"/>
              </a:rPr>
              <a:t>JobClient</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33" name="椭圆形标注 32"/>
          <p:cNvSpPr/>
          <p:nvPr/>
        </p:nvSpPr>
        <p:spPr>
          <a:xfrm>
            <a:off x="3171050" y="1141585"/>
            <a:ext cx="1073593" cy="720292"/>
          </a:xfrm>
          <a:prstGeom prst="wedgeEllipseCallout">
            <a:avLst>
              <a:gd name="adj1" fmla="val -64494"/>
              <a:gd name="adj2" fmla="val 6711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我想要一份三明治</a:t>
            </a:r>
          </a:p>
        </p:txBody>
      </p:sp>
      <p:pic>
        <p:nvPicPr>
          <p:cNvPr id="34" name="图片 33"/>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4611558" y="1660537"/>
            <a:ext cx="665262" cy="665262"/>
          </a:xfrm>
          <a:prstGeom prst="rect">
            <a:avLst/>
          </a:prstGeom>
        </p:spPr>
      </p:pic>
      <p:sp>
        <p:nvSpPr>
          <p:cNvPr id="35" name="文本框 34"/>
          <p:cNvSpPr txBox="1"/>
          <p:nvPr/>
        </p:nvSpPr>
        <p:spPr>
          <a:xfrm>
            <a:off x="5255757" y="2070553"/>
            <a:ext cx="1093697" cy="52322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服务员</a:t>
            </a:r>
            <a:endParaRPr lang="en-US" altLang="zh-CN" dirty="0">
              <a:latin typeface="微软雅黑" panose="020B0503020204020204" pitchFamily="34" charset="-122"/>
              <a:ea typeface="微软雅黑" panose="020B0503020204020204" pitchFamily="34" charset="-122"/>
            </a:endParaRPr>
          </a:p>
          <a:p>
            <a:r>
              <a:rPr lang="en-US" altLang="zh-CN" dirty="0" err="1">
                <a:solidFill>
                  <a:srgbClr val="FF0000"/>
                </a:solidFill>
                <a:latin typeface="微软雅黑" panose="020B0503020204020204" pitchFamily="34" charset="-122"/>
                <a:ea typeface="微软雅黑" panose="020B0503020204020204" pitchFamily="34" charset="-122"/>
              </a:rPr>
              <a:t>JobTracker</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3" name="右弧形箭头 2"/>
          <p:cNvSpPr/>
          <p:nvPr/>
        </p:nvSpPr>
        <p:spPr>
          <a:xfrm rot="16200000">
            <a:off x="6088509" y="301131"/>
            <a:ext cx="526481" cy="195756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5413055" y="464708"/>
            <a:ext cx="1750800" cy="52322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② 通知厨师</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配餐员</a:t>
            </a:r>
            <a:endParaRPr lang="en-US" altLang="zh-CN" dirty="0">
              <a:latin typeface="微软雅黑" panose="020B0503020204020204" pitchFamily="34" charset="-122"/>
              <a:ea typeface="微软雅黑" panose="020B0503020204020204" pitchFamily="34" charset="-122"/>
            </a:endParaRPr>
          </a:p>
          <a:p>
            <a:pPr algn="ctr"/>
            <a:r>
              <a:rPr lang="zh-CN" altLang="en-US" dirty="0">
                <a:solidFill>
                  <a:srgbClr val="FF0000"/>
                </a:solidFill>
                <a:latin typeface="微软雅黑" panose="020B0503020204020204" pitchFamily="34" charset="-122"/>
                <a:ea typeface="微软雅黑" panose="020B0503020204020204" pitchFamily="34" charset="-122"/>
              </a:rPr>
              <a:t>（分配任务）</a:t>
            </a:r>
          </a:p>
        </p:txBody>
      </p:sp>
      <p:sp>
        <p:nvSpPr>
          <p:cNvPr id="61" name="下箭头 60"/>
          <p:cNvSpPr/>
          <p:nvPr/>
        </p:nvSpPr>
        <p:spPr>
          <a:xfrm rot="5400000" flipV="1">
            <a:off x="4021807" y="1708800"/>
            <a:ext cx="198027" cy="5375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720833" y="2085944"/>
            <a:ext cx="1107996" cy="461665"/>
          </a:xfrm>
          <a:prstGeom prst="rect">
            <a:avLst/>
          </a:prstGeom>
        </p:spPr>
        <p:txBody>
          <a:bodyPr wrap="none">
            <a:spAutoFit/>
          </a:bodyPr>
          <a:lstStyle/>
          <a:p>
            <a:r>
              <a:rPr lang="zh-CN" altLang="en-US" sz="1200" dirty="0">
                <a:latin typeface="微软雅黑" panose="020B0503020204020204" pitchFamily="34" charset="-122"/>
                <a:ea typeface="微软雅黑" panose="020B0503020204020204" pitchFamily="34" charset="-122"/>
              </a:rPr>
              <a:t>① 点菜</a:t>
            </a:r>
            <a:endParaRPr lang="en-US" altLang="zh-CN" sz="1200" dirty="0">
              <a:latin typeface="微软雅黑" panose="020B0503020204020204" pitchFamily="34" charset="-122"/>
              <a:ea typeface="微软雅黑" panose="020B0503020204020204" pitchFamily="34" charset="-122"/>
            </a:endParaRPr>
          </a:p>
          <a:p>
            <a:r>
              <a:rPr lang="zh-CN" altLang="en-US" sz="1200" dirty="0">
                <a:solidFill>
                  <a:srgbClr val="FF0000"/>
                </a:solidFill>
                <a:latin typeface="微软雅黑" panose="020B0503020204020204" pitchFamily="34" charset="-122"/>
                <a:ea typeface="微软雅黑" panose="020B0503020204020204" pitchFamily="34" charset="-122"/>
              </a:rPr>
              <a:t>（提交作业）</a:t>
            </a:r>
            <a:endParaRPr lang="zh-CN" altLang="en-US" sz="1200" dirty="0">
              <a:solidFill>
                <a:srgbClr val="FF0000"/>
              </a:solidFill>
            </a:endParaRPr>
          </a:p>
        </p:txBody>
      </p:sp>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7366" y="3011986"/>
            <a:ext cx="498177" cy="498177"/>
          </a:xfrm>
          <a:prstGeom prst="rect">
            <a:avLst/>
          </a:prstGeom>
        </p:spPr>
      </p:pic>
      <p:pic>
        <p:nvPicPr>
          <p:cNvPr id="47" name="图片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7693" y="4700587"/>
            <a:ext cx="498177" cy="498177"/>
          </a:xfrm>
          <a:prstGeom prst="rect">
            <a:avLst/>
          </a:prstGeom>
        </p:spPr>
      </p:pic>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0264" y="5256483"/>
            <a:ext cx="498177" cy="498177"/>
          </a:xfrm>
          <a:prstGeom prst="rect">
            <a:avLst/>
          </a:prstGeom>
        </p:spPr>
      </p:pic>
      <p:pic>
        <p:nvPicPr>
          <p:cNvPr id="62" name="图片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0263" y="5840841"/>
            <a:ext cx="498177" cy="498177"/>
          </a:xfrm>
          <a:prstGeom prst="rect">
            <a:avLst/>
          </a:prstGeom>
        </p:spPr>
      </p:pic>
      <p:grpSp>
        <p:nvGrpSpPr>
          <p:cNvPr id="63" name="组合 62"/>
          <p:cNvGrpSpPr/>
          <p:nvPr/>
        </p:nvGrpSpPr>
        <p:grpSpPr>
          <a:xfrm>
            <a:off x="6719023" y="1611443"/>
            <a:ext cx="2326553" cy="1249992"/>
            <a:chOff x="4127982" y="3535902"/>
            <a:chExt cx="3392829" cy="1822871"/>
          </a:xfrm>
        </p:grpSpPr>
        <p:pic>
          <p:nvPicPr>
            <p:cNvPr id="64" name="图片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27983" y="3535902"/>
              <a:ext cx="941466" cy="941466"/>
            </a:xfrm>
            <a:prstGeom prst="rect">
              <a:avLst/>
            </a:prstGeom>
          </p:spPr>
        </p:pic>
        <p:pic>
          <p:nvPicPr>
            <p:cNvPr id="65" name="图片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89717" y="3535902"/>
              <a:ext cx="941466" cy="941466"/>
            </a:xfrm>
            <a:prstGeom prst="rect">
              <a:avLst/>
            </a:prstGeom>
          </p:spPr>
        </p:pic>
        <p:sp>
          <p:nvSpPr>
            <p:cNvPr id="66" name="文本框 65"/>
            <p:cNvSpPr txBox="1"/>
            <p:nvPr/>
          </p:nvSpPr>
          <p:spPr>
            <a:xfrm>
              <a:off x="5217056" y="3921924"/>
              <a:ext cx="1057662" cy="583483"/>
            </a:xfrm>
            <a:prstGeom prst="rect">
              <a:avLst/>
            </a:prstGeom>
            <a:noFill/>
          </p:spPr>
          <p:txBody>
            <a:bodyPr wrap="square" rtlCol="0">
              <a:spAutoFit/>
            </a:bodyPr>
            <a:lstStyle/>
            <a:p>
              <a:r>
                <a:rPr lang="en-US" altLang="zh-CN" sz="2000" dirty="0"/>
                <a:t>…</a:t>
              </a:r>
              <a:endParaRPr lang="zh-CN" altLang="en-US" sz="2000" dirty="0"/>
            </a:p>
          </p:txBody>
        </p:sp>
        <p:sp>
          <p:nvSpPr>
            <p:cNvPr id="67" name="右大括号 66"/>
            <p:cNvSpPr/>
            <p:nvPr/>
          </p:nvSpPr>
          <p:spPr>
            <a:xfrm rot="5400000">
              <a:off x="5427824" y="3305399"/>
              <a:ext cx="225896" cy="2825579"/>
            </a:xfrm>
            <a:prstGeom prst="rightBrace">
              <a:avLst>
                <a:gd name="adj1" fmla="val 128824"/>
                <a:gd name="adj2" fmla="val 496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文本框 67"/>
            <p:cNvSpPr txBox="1"/>
            <p:nvPr/>
          </p:nvSpPr>
          <p:spPr>
            <a:xfrm>
              <a:off x="4757311" y="4954824"/>
              <a:ext cx="2763500" cy="40394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厨师</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配餐员 </a:t>
              </a:r>
              <a:r>
                <a:rPr lang="en-US" altLang="zh-CN" sz="1200" dirty="0" err="1">
                  <a:solidFill>
                    <a:srgbClr val="FF0000"/>
                  </a:solidFill>
                  <a:latin typeface="微软雅黑" panose="020B0503020204020204" pitchFamily="34" charset="-122"/>
                  <a:ea typeface="微软雅黑" panose="020B0503020204020204" pitchFamily="34" charset="-122"/>
                </a:rPr>
                <a:t>TaskTracker</a:t>
              </a:r>
              <a:endParaRPr lang="zh-CN" altLang="en-US" sz="1200" dirty="0">
                <a:solidFill>
                  <a:srgbClr val="FF0000"/>
                </a:solidFill>
                <a:latin typeface="微软雅黑" panose="020B0503020204020204" pitchFamily="34" charset="-122"/>
                <a:ea typeface="微软雅黑" panose="020B0503020204020204" pitchFamily="34" charset="-122"/>
              </a:endParaRPr>
            </a:p>
          </p:txBody>
        </p:sp>
      </p:grpSp>
      <p:sp>
        <p:nvSpPr>
          <p:cNvPr id="69" name="右弧形箭头 68"/>
          <p:cNvSpPr/>
          <p:nvPr/>
        </p:nvSpPr>
        <p:spPr>
          <a:xfrm rot="20422639">
            <a:off x="9203851" y="1919571"/>
            <a:ext cx="667426" cy="1872558"/>
          </a:xfrm>
          <a:prstGeom prst="curvedLeftArrow">
            <a:avLst>
              <a:gd name="adj1" fmla="val 14187"/>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4" name="直接箭头连接符 13"/>
          <p:cNvCxnSpPr>
            <a:stCxn id="39" idx="1"/>
          </p:cNvCxnSpPr>
          <p:nvPr/>
        </p:nvCxnSpPr>
        <p:spPr>
          <a:xfrm flipH="1" flipV="1">
            <a:off x="7677156" y="3307652"/>
            <a:ext cx="531845" cy="1632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H="1" flipV="1">
            <a:off x="7698052" y="4369119"/>
            <a:ext cx="560399" cy="207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flipV="1">
            <a:off x="7691466" y="4952955"/>
            <a:ext cx="560399" cy="207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H="1" flipV="1">
            <a:off x="7691649" y="5503498"/>
            <a:ext cx="560399" cy="207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flipH="1" flipV="1">
            <a:off x="7676828" y="6113061"/>
            <a:ext cx="560399" cy="207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flipV="1">
            <a:off x="7672387" y="3866524"/>
            <a:ext cx="560399" cy="207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7" name="图片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7479" y="4469728"/>
            <a:ext cx="498177" cy="498177"/>
          </a:xfrm>
          <a:prstGeom prst="rect">
            <a:avLst/>
          </a:prstGeom>
        </p:spPr>
      </p:pic>
      <p:pic>
        <p:nvPicPr>
          <p:cNvPr id="78" name="图片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1788" y="5078273"/>
            <a:ext cx="498177" cy="498177"/>
          </a:xfrm>
          <a:prstGeom prst="rect">
            <a:avLst/>
          </a:prstGeom>
        </p:spPr>
      </p:pic>
      <p:pic>
        <p:nvPicPr>
          <p:cNvPr id="79" name="图片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5289" y="3804014"/>
            <a:ext cx="498177" cy="498177"/>
          </a:xfrm>
          <a:prstGeom prst="rect">
            <a:avLst/>
          </a:prstGeom>
        </p:spPr>
      </p:pic>
      <p:sp>
        <p:nvSpPr>
          <p:cNvPr id="80" name="文本框 79"/>
          <p:cNvSpPr txBox="1"/>
          <p:nvPr/>
        </p:nvSpPr>
        <p:spPr>
          <a:xfrm>
            <a:off x="3277763" y="5609539"/>
            <a:ext cx="886140" cy="523220"/>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配餐员</a:t>
            </a:r>
            <a:endParaRPr lang="en-US" altLang="zh-CN" dirty="0">
              <a:latin typeface="微软雅黑" panose="020B0503020204020204" pitchFamily="34" charset="-122"/>
              <a:ea typeface="微软雅黑" panose="020B0503020204020204" pitchFamily="34" charset="-122"/>
            </a:endParaRPr>
          </a:p>
          <a:p>
            <a:pPr algn="ctr"/>
            <a:r>
              <a:rPr lang="en-US" altLang="zh-CN" dirty="0">
                <a:solidFill>
                  <a:srgbClr val="FF0000"/>
                </a:solidFill>
                <a:latin typeface="微软雅黑" panose="020B0503020204020204" pitchFamily="34" charset="-122"/>
                <a:ea typeface="微软雅黑" panose="020B0503020204020204" pitchFamily="34" charset="-122"/>
              </a:rPr>
              <a:t>Reducer</a:t>
            </a:r>
            <a:endParaRPr lang="zh-CN" altLang="en-US" dirty="0">
              <a:solidFill>
                <a:srgbClr val="FF0000"/>
              </a:solidFill>
              <a:latin typeface="微软雅黑" panose="020B0503020204020204" pitchFamily="34" charset="-122"/>
              <a:ea typeface="微软雅黑" panose="020B0503020204020204" pitchFamily="34" charset="-122"/>
            </a:endParaRPr>
          </a:p>
        </p:txBody>
      </p:sp>
      <p:pic>
        <p:nvPicPr>
          <p:cNvPr id="81" name="图片 80"/>
          <p:cNvPicPr>
            <a:picLocks noChangeAspect="1"/>
          </p:cNvPicPr>
          <p:nvPr/>
        </p:nvPicPr>
        <p:blipFill rotWithShape="1">
          <a:blip r:embed="rId2">
            <a:extLst>
              <a:ext uri="{28A0092B-C50C-407E-A947-70E740481C1C}">
                <a14:useLocalDpi xmlns:a14="http://schemas.microsoft.com/office/drawing/2010/main" val="0"/>
              </a:ext>
            </a:extLst>
          </a:blip>
          <a:srcRect l="86427" t="39110" r="588" b="48840"/>
          <a:stretch>
            <a:fillRect/>
          </a:stretch>
        </p:blipFill>
        <p:spPr>
          <a:xfrm>
            <a:off x="1750934" y="5070958"/>
            <a:ext cx="754272" cy="551570"/>
          </a:xfrm>
          <a:prstGeom prst="rect">
            <a:avLst/>
          </a:prstGeom>
        </p:spPr>
      </p:pic>
      <p:pic>
        <p:nvPicPr>
          <p:cNvPr id="82" name="图片 81"/>
          <p:cNvPicPr>
            <a:picLocks noChangeAspect="1"/>
          </p:cNvPicPr>
          <p:nvPr/>
        </p:nvPicPr>
        <p:blipFill rotWithShape="1">
          <a:blip r:embed="rId2">
            <a:extLst>
              <a:ext uri="{28A0092B-C50C-407E-A947-70E740481C1C}">
                <a14:useLocalDpi xmlns:a14="http://schemas.microsoft.com/office/drawing/2010/main" val="0"/>
              </a:ext>
            </a:extLst>
          </a:blip>
          <a:srcRect l="86427" t="39110" r="588" b="48840"/>
          <a:stretch>
            <a:fillRect/>
          </a:stretch>
        </p:blipFill>
        <p:spPr>
          <a:xfrm>
            <a:off x="1766185" y="4401384"/>
            <a:ext cx="754272" cy="551570"/>
          </a:xfrm>
          <a:prstGeom prst="rect">
            <a:avLst/>
          </a:prstGeom>
        </p:spPr>
      </p:pic>
      <p:sp>
        <p:nvSpPr>
          <p:cNvPr id="21" name="右大括号 20"/>
          <p:cNvSpPr/>
          <p:nvPr/>
        </p:nvSpPr>
        <p:spPr>
          <a:xfrm>
            <a:off x="9257873" y="3051116"/>
            <a:ext cx="243250" cy="317038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4" name="矩形 83"/>
          <p:cNvSpPr/>
          <p:nvPr/>
        </p:nvSpPr>
        <p:spPr>
          <a:xfrm>
            <a:off x="9633137" y="4043770"/>
            <a:ext cx="677725" cy="1077218"/>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各自负责不同食材</a:t>
            </a:r>
          </a:p>
        </p:txBody>
      </p:sp>
      <p:sp>
        <p:nvSpPr>
          <p:cNvPr id="85" name="下箭头 84"/>
          <p:cNvSpPr/>
          <p:nvPr/>
        </p:nvSpPr>
        <p:spPr>
          <a:xfrm rot="5400000">
            <a:off x="4237091" y="4420414"/>
            <a:ext cx="187269" cy="5267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3959700" y="4228566"/>
            <a:ext cx="776175" cy="307777"/>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⑤ 取材</a:t>
            </a:r>
          </a:p>
        </p:txBody>
      </p:sp>
      <p:sp>
        <p:nvSpPr>
          <p:cNvPr id="2" name="圆角矩形 1"/>
          <p:cNvSpPr/>
          <p:nvPr/>
        </p:nvSpPr>
        <p:spPr>
          <a:xfrm>
            <a:off x="4389587" y="2922519"/>
            <a:ext cx="6063924" cy="3771792"/>
          </a:xfrm>
          <a:prstGeom prst="roundRect">
            <a:avLst>
              <a:gd name="adj" fmla="val 7389"/>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926794" y="6256078"/>
            <a:ext cx="933269" cy="307777"/>
          </a:xfrm>
          <a:prstGeom prst="rect">
            <a:avLst/>
          </a:prstGeom>
          <a:noFill/>
        </p:spPr>
        <p:txBody>
          <a:bodyPr wrap="non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Map</a:t>
            </a:r>
            <a:r>
              <a:rPr lang="zh-CN" altLang="en-US" dirty="0">
                <a:solidFill>
                  <a:srgbClr val="FF0000"/>
                </a:solidFill>
                <a:latin typeface="微软雅黑" panose="020B0503020204020204" pitchFamily="34" charset="-122"/>
                <a:ea typeface="微软雅黑" panose="020B0503020204020204" pitchFamily="34" charset="-122"/>
              </a:rPr>
              <a:t>阶段</a:t>
            </a:r>
          </a:p>
        </p:txBody>
      </p:sp>
      <p:sp>
        <p:nvSpPr>
          <p:cNvPr id="70" name="圆角矩形 69"/>
          <p:cNvSpPr/>
          <p:nvPr/>
        </p:nvSpPr>
        <p:spPr>
          <a:xfrm>
            <a:off x="1606140" y="3548093"/>
            <a:ext cx="2533117" cy="3077316"/>
          </a:xfrm>
          <a:prstGeom prst="roundRect">
            <a:avLst>
              <a:gd name="adj" fmla="val 7389"/>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2203850" y="6166029"/>
            <a:ext cx="1176284" cy="307777"/>
          </a:xfrm>
          <a:prstGeom prst="rect">
            <a:avLst/>
          </a:prstGeom>
          <a:noFill/>
        </p:spPr>
        <p:txBody>
          <a:bodyPr wrap="non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Reduce</a:t>
            </a:r>
            <a:r>
              <a:rPr lang="zh-CN" altLang="en-US" dirty="0">
                <a:solidFill>
                  <a:srgbClr val="FF0000"/>
                </a:solidFill>
                <a:latin typeface="微软雅黑" panose="020B0503020204020204" pitchFamily="34" charset="-122"/>
                <a:ea typeface="微软雅黑" panose="020B0503020204020204" pitchFamily="34" charset="-122"/>
              </a:rPr>
              <a:t>阶段</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869992" y="243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矩形 3"/>
          <p:cNvSpPr/>
          <p:nvPr/>
        </p:nvSpPr>
        <p:spPr>
          <a:xfrm>
            <a:off x="2022393" y="1317298"/>
            <a:ext cx="8147215" cy="961289"/>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按一定的映射规则将输入的</a:t>
            </a:r>
            <a:r>
              <a:rPr lang="en-US" altLang="zh-CN" sz="2000" dirty="0">
                <a:latin typeface="微软雅黑" panose="020B0503020204020204" pitchFamily="34" charset="-122"/>
                <a:ea typeface="微软雅黑" panose="020B0503020204020204" pitchFamily="34" charset="-122"/>
              </a:rPr>
              <a:t>&lt;key</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value&gt;</a:t>
            </a:r>
            <a:r>
              <a:rPr lang="zh-CN" altLang="en-US" sz="2000" dirty="0">
                <a:latin typeface="微软雅黑" panose="020B0503020204020204" pitchFamily="34" charset="-122"/>
                <a:ea typeface="微软雅黑" panose="020B0503020204020204" pitchFamily="34" charset="-122"/>
              </a:rPr>
              <a:t>对转换成另一个或一批</a:t>
            </a:r>
            <a:r>
              <a:rPr lang="en-US" altLang="zh-CN" sz="2000" dirty="0">
                <a:latin typeface="微软雅黑" panose="020B0503020204020204" pitchFamily="34" charset="-122"/>
                <a:ea typeface="微软雅黑" panose="020B0503020204020204" pitchFamily="34" charset="-122"/>
              </a:rPr>
              <a:t>&lt;key</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value&gt;</a:t>
            </a:r>
            <a:r>
              <a:rPr lang="zh-CN" altLang="en-US" sz="2000" dirty="0">
                <a:latin typeface="微软雅黑" panose="020B0503020204020204" pitchFamily="34" charset="-122"/>
                <a:ea typeface="微软雅黑" panose="020B0503020204020204" pitchFamily="34" charset="-122"/>
              </a:rPr>
              <a:t>对输出。</a:t>
            </a:r>
          </a:p>
        </p:txBody>
      </p:sp>
      <p:pic>
        <p:nvPicPr>
          <p:cNvPr id="10" name="图片 9"/>
          <p:cNvPicPr>
            <a:picLocks noChangeAspect="1"/>
          </p:cNvPicPr>
          <p:nvPr/>
        </p:nvPicPr>
        <p:blipFill>
          <a:blip r:embed="rId3"/>
          <a:stretch>
            <a:fillRect/>
          </a:stretch>
        </p:blipFill>
        <p:spPr>
          <a:xfrm>
            <a:off x="3648219" y="2565578"/>
            <a:ext cx="4895560" cy="4003140"/>
          </a:xfrm>
          <a:prstGeom prst="rect">
            <a:avLst/>
          </a:prstGeom>
        </p:spPr>
      </p:pic>
      <p:sp>
        <p:nvSpPr>
          <p:cNvPr id="7" name="标题 1">
            <a:extLst>
              <a:ext uri="{FF2B5EF4-FFF2-40B4-BE49-F238E27FC236}">
                <a16:creationId xmlns:a16="http://schemas.microsoft.com/office/drawing/2014/main" id="{A2265DBC-1794-4264-9825-5854CE8ED8CC}"/>
              </a:ext>
            </a:extLst>
          </p:cNvPr>
          <p:cNvSpPr txBox="1">
            <a:spLocks/>
          </p:cNvSpPr>
          <p:nvPr/>
        </p:nvSpPr>
        <p:spPr>
          <a:xfrm>
            <a:off x="0" y="2857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Times New Roman" panose="02020603050405020304" pitchFamily="18" charset="0"/>
                <a:ea typeface="黑体" panose="02010609060101010101" charset="-122"/>
                <a:cs typeface="Times New Roman" panose="02020603050405020304" pitchFamily="18" charset="0"/>
              </a:rPr>
              <a:t>Map</a:t>
            </a:r>
            <a:r>
              <a:rPr lang="zh-CN" altLang="en-US" dirty="0">
                <a:latin typeface="Times New Roman" panose="02020603050405020304" pitchFamily="18" charset="0"/>
                <a:ea typeface="黑体" panose="02010609060101010101" charset="-122"/>
                <a:cs typeface="Times New Roman" panose="02020603050405020304" pitchFamily="18" charset="0"/>
              </a:rPr>
              <a:t>函数</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79499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矩形 3"/>
          <p:cNvSpPr/>
          <p:nvPr/>
        </p:nvSpPr>
        <p:spPr>
          <a:xfrm>
            <a:off x="687863" y="1373770"/>
            <a:ext cx="8147215" cy="961289"/>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 Reduce </a:t>
            </a:r>
            <a:r>
              <a:rPr lang="zh-CN" altLang="en-US" sz="2000" dirty="0">
                <a:latin typeface="微软雅黑" panose="020B0503020204020204" pitchFamily="34" charset="-122"/>
                <a:ea typeface="微软雅黑" panose="020B0503020204020204" pitchFamily="34" charset="-122"/>
              </a:rPr>
              <a:t>函数则可以对中间结果进行处理，将相同单词的出现次数进行累加，得到每个单词的总的出现次数</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285" y="2679134"/>
            <a:ext cx="6122056" cy="3782113"/>
          </a:xfrm>
          <a:prstGeom prst="rect">
            <a:avLst/>
          </a:prstGeom>
        </p:spPr>
      </p:pic>
      <p:sp>
        <p:nvSpPr>
          <p:cNvPr id="7" name="标题 1">
            <a:extLst>
              <a:ext uri="{FF2B5EF4-FFF2-40B4-BE49-F238E27FC236}">
                <a16:creationId xmlns:a16="http://schemas.microsoft.com/office/drawing/2014/main" id="{A346688F-49D5-44E3-97DE-E7EA6BB96725}"/>
              </a:ext>
            </a:extLst>
          </p:cNvPr>
          <p:cNvSpPr txBox="1">
            <a:spLocks/>
          </p:cNvSpPr>
          <p:nvPr/>
        </p:nvSpPr>
        <p:spPr>
          <a:xfrm>
            <a:off x="0" y="2857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Times New Roman" panose="02020603050405020304" pitchFamily="18" charset="0"/>
                <a:ea typeface="黑体" panose="02010609060101010101" charset="-122"/>
                <a:cs typeface="Times New Roman" panose="02020603050405020304" pitchFamily="18" charset="0"/>
              </a:rPr>
              <a:t>Reduce</a:t>
            </a:r>
            <a:r>
              <a:rPr lang="zh-CN" altLang="en-US" dirty="0">
                <a:latin typeface="Times New Roman" panose="02020603050405020304" pitchFamily="18" charset="0"/>
                <a:ea typeface="黑体" panose="02010609060101010101" charset="-122"/>
                <a:cs typeface="Times New Roman" panose="02020603050405020304" pitchFamily="18" charset="0"/>
              </a:rPr>
              <a:t>函数</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784" y="131215"/>
            <a:ext cx="7886700" cy="1325563"/>
          </a:xfrm>
        </p:spPr>
        <p:txBody>
          <a:bodyPr/>
          <a:lstStyle/>
          <a:p>
            <a:pPr lvl="0"/>
            <a:r>
              <a:rPr lang="en-US" altLang="zh-CN" dirty="0">
                <a:latin typeface="Times New Roman" panose="02020603050405020304" pitchFamily="18" charset="0"/>
                <a:ea typeface="黑体" panose="02010609060101010101" charset="-122"/>
                <a:cs typeface="Times New Roman" panose="02020603050405020304" pitchFamily="18" charset="0"/>
              </a:rPr>
              <a:t>MapReduce</a:t>
            </a:r>
            <a:r>
              <a:rPr lang="zh-CN" altLang="en-US" dirty="0">
                <a:latin typeface="Times New Roman" panose="02020603050405020304" pitchFamily="18" charset="0"/>
                <a:ea typeface="黑体" panose="02010609060101010101" charset="-122"/>
                <a:cs typeface="Times New Roman" panose="02020603050405020304" pitchFamily="18" charset="0"/>
              </a:rPr>
              <a:t>实例</a:t>
            </a:r>
            <a:r>
              <a:rPr lang="en-US" altLang="zh-CN" dirty="0">
                <a:latin typeface="Times New Roman" panose="02020603050405020304" pitchFamily="18" charset="0"/>
                <a:ea typeface="黑体" panose="02010609060101010101" charset="-122"/>
                <a:cs typeface="Times New Roman" panose="02020603050405020304" pitchFamily="18" charset="0"/>
              </a:rPr>
              <a:t>-</a:t>
            </a:r>
            <a:r>
              <a:rPr lang="en-US" altLang="zh-CN" dirty="0" err="1">
                <a:latin typeface="Times New Roman" panose="02020603050405020304" pitchFamily="18" charset="0"/>
                <a:ea typeface="黑体" panose="02010609060101010101" charset="-122"/>
                <a:cs typeface="Times New Roman" panose="02020603050405020304" pitchFamily="18" charset="0"/>
              </a:rPr>
              <a:t>WordCount</a:t>
            </a:r>
            <a:endParaRPr lang="zh-CN" altLang="en-US" dirty="0">
              <a:latin typeface="Times New Roman" panose="02020603050405020304" pitchFamily="18" charset="0"/>
              <a:ea typeface="黑体" panose="02010609060101010101"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18" name="组 17"/>
          <p:cNvGrpSpPr/>
          <p:nvPr/>
        </p:nvGrpSpPr>
        <p:grpSpPr>
          <a:xfrm>
            <a:off x="5067785" y="1856878"/>
            <a:ext cx="2147567" cy="1197819"/>
            <a:chOff x="2365093" y="2030298"/>
            <a:chExt cx="2147567" cy="1197819"/>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093" y="2030298"/>
              <a:ext cx="1134852" cy="76769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4605" y="2133470"/>
              <a:ext cx="1068055" cy="566723"/>
            </a:xfrm>
            <a:prstGeom prst="rect">
              <a:avLst/>
            </a:prstGeom>
          </p:spPr>
        </p:pic>
        <p:sp>
          <p:nvSpPr>
            <p:cNvPr id="16" name="右大括号 15"/>
            <p:cNvSpPr/>
            <p:nvPr/>
          </p:nvSpPr>
          <p:spPr>
            <a:xfrm rot="5400000">
              <a:off x="3333782" y="2049239"/>
              <a:ext cx="332326" cy="202543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
        <p:nvSpPr>
          <p:cNvPr id="17" name="文本框 16"/>
          <p:cNvSpPr txBox="1"/>
          <p:nvPr/>
        </p:nvSpPr>
        <p:spPr>
          <a:xfrm>
            <a:off x="3452202" y="3250294"/>
            <a:ext cx="5615640" cy="400110"/>
          </a:xfrm>
          <a:prstGeom prst="rect">
            <a:avLst/>
          </a:prstGeom>
          <a:noFill/>
        </p:spPr>
        <p:txBody>
          <a:bodyPr wrap="none" rtlCol="0">
            <a:spAutoFit/>
          </a:body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统计近</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10</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年计算机专业论文出现次数最多的单词</a:t>
            </a:r>
          </a:p>
        </p:txBody>
      </p:sp>
      <p:cxnSp>
        <p:nvCxnSpPr>
          <p:cNvPr id="20" name="直线箭头连接符 19"/>
          <p:cNvCxnSpPr/>
          <p:nvPr/>
        </p:nvCxnSpPr>
        <p:spPr>
          <a:xfrm>
            <a:off x="6202636" y="3650404"/>
            <a:ext cx="0" cy="662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757047" y="4387613"/>
            <a:ext cx="3005951" cy="400110"/>
          </a:xfrm>
          <a:prstGeom prst="rect">
            <a:avLst/>
          </a:prstGeom>
          <a:noFill/>
        </p:spPr>
        <p:txBody>
          <a:bodyPr wrap="none" rtlCol="0">
            <a:spAutoFit/>
          </a:body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探索计算机热门研究方向</a:t>
            </a:r>
          </a:p>
        </p:txBody>
      </p:sp>
      <p:sp>
        <p:nvSpPr>
          <p:cNvPr id="22" name="文本框 21"/>
          <p:cNvSpPr txBox="1"/>
          <p:nvPr/>
        </p:nvSpPr>
        <p:spPr>
          <a:xfrm>
            <a:off x="3780802" y="5107459"/>
            <a:ext cx="4071949" cy="307777"/>
          </a:xfrm>
          <a:prstGeom prst="rect">
            <a:avLst/>
          </a:prstGeom>
          <a:noFill/>
        </p:spPr>
        <p:txBody>
          <a:bodyPr wrap="none" rtlCol="0">
            <a:spAutoFit/>
          </a:bodyPr>
          <a:lstStyle/>
          <a:p>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深度学习  机器学习  </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SVM</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  随机森林  区块链 </a:t>
            </a:r>
            <a:r>
              <a:rPr kumimoji="1" lang="is-IS" altLang="zh-CN"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7688610" y="3879609"/>
            <a:ext cx="2522482" cy="18130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论文分到多台机器，使用</a:t>
            </a:r>
            <a:r>
              <a:rPr kumimoji="1"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Method1</a:t>
            </a:r>
            <a:r>
              <a:rPr kumimoji="1"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，多机并行，整合结果</a:t>
            </a:r>
          </a:p>
          <a:p>
            <a:pPr algn="ctr"/>
            <a:r>
              <a:rPr kumimoji="1"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（复杂，高效）</a:t>
            </a: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18" name="组 17"/>
          <p:cNvGrpSpPr/>
          <p:nvPr/>
        </p:nvGrpSpPr>
        <p:grpSpPr>
          <a:xfrm>
            <a:off x="4813543" y="1460359"/>
            <a:ext cx="2147567" cy="1197819"/>
            <a:chOff x="2365093" y="2030298"/>
            <a:chExt cx="2147567" cy="1197819"/>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093" y="2030298"/>
              <a:ext cx="1134852" cy="76769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4605" y="2133470"/>
              <a:ext cx="1068055" cy="566723"/>
            </a:xfrm>
            <a:prstGeom prst="rect">
              <a:avLst/>
            </a:prstGeom>
          </p:spPr>
        </p:pic>
        <p:sp>
          <p:nvSpPr>
            <p:cNvPr id="16" name="右大括号 15"/>
            <p:cNvSpPr/>
            <p:nvPr/>
          </p:nvSpPr>
          <p:spPr>
            <a:xfrm rot="5400000">
              <a:off x="3333782" y="2049239"/>
              <a:ext cx="332326" cy="202543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
        <p:nvSpPr>
          <p:cNvPr id="17" name="文本框 16"/>
          <p:cNvSpPr txBox="1"/>
          <p:nvPr/>
        </p:nvSpPr>
        <p:spPr>
          <a:xfrm>
            <a:off x="3197960" y="2853775"/>
            <a:ext cx="5615640" cy="400110"/>
          </a:xfrm>
          <a:prstGeom prst="rect">
            <a:avLst/>
          </a:prstGeom>
          <a:noFill/>
        </p:spPr>
        <p:txBody>
          <a:bodyPr wrap="none" rtlCol="0">
            <a:spAutoFit/>
          </a:body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统计近</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10</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年计算机专业论文出现次数最多的单词</a:t>
            </a:r>
          </a:p>
        </p:txBody>
      </p:sp>
      <p:sp>
        <p:nvSpPr>
          <p:cNvPr id="12" name="标题 1"/>
          <p:cNvSpPr txBox="1"/>
          <p:nvPr/>
        </p:nvSpPr>
        <p:spPr>
          <a:xfrm>
            <a:off x="246277" y="8321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Times New Roman" panose="02020603050405020304" pitchFamily="18" charset="0"/>
                <a:ea typeface="黑体" panose="02010609060101010101" charset="-122"/>
                <a:cs typeface="Times New Roman" panose="02020603050405020304" pitchFamily="18" charset="0"/>
              </a:rPr>
              <a:t>MapReduce</a:t>
            </a:r>
            <a:r>
              <a:rPr lang="zh-CN" altLang="en-US" dirty="0">
                <a:latin typeface="Times New Roman" panose="02020603050405020304" pitchFamily="18" charset="0"/>
                <a:ea typeface="黑体" panose="02010609060101010101" charset="-122"/>
                <a:cs typeface="Times New Roman" panose="02020603050405020304" pitchFamily="18" charset="0"/>
              </a:rPr>
              <a:t>实例</a:t>
            </a:r>
            <a:r>
              <a:rPr lang="en-US" altLang="zh-CN" dirty="0">
                <a:latin typeface="Times New Roman" panose="02020603050405020304" pitchFamily="18" charset="0"/>
                <a:ea typeface="黑体" panose="02010609060101010101" charset="-122"/>
                <a:cs typeface="Times New Roman" panose="02020603050405020304" pitchFamily="18" charset="0"/>
              </a:rPr>
              <a:t>-</a:t>
            </a:r>
            <a:r>
              <a:rPr lang="en-US" altLang="zh-CN" dirty="0" err="1">
                <a:latin typeface="Times New Roman" panose="02020603050405020304" pitchFamily="18" charset="0"/>
                <a:ea typeface="黑体" panose="02010609060101010101" charset="-122"/>
                <a:cs typeface="Times New Roman" panose="02020603050405020304" pitchFamily="18" charset="0"/>
              </a:rPr>
              <a:t>WordCount</a:t>
            </a:r>
            <a:endParaRPr lang="zh-CN" altLang="en-US" dirty="0">
              <a:latin typeface="Times New Roman" panose="02020603050405020304" pitchFamily="18" charset="0"/>
              <a:ea typeface="黑体" panose="02010609060101010101" charset="-122"/>
              <a:cs typeface="Times New Roman" panose="02020603050405020304" pitchFamily="18" charset="0"/>
            </a:endParaRPr>
          </a:p>
        </p:txBody>
      </p:sp>
      <p:sp>
        <p:nvSpPr>
          <p:cNvPr id="5" name="圆角矩形 4"/>
          <p:cNvSpPr/>
          <p:nvPr/>
        </p:nvSpPr>
        <p:spPr>
          <a:xfrm>
            <a:off x="2062843" y="3848101"/>
            <a:ext cx="2522482" cy="18130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写小程序依次遍历每篇论文，挨个统计每个词汇</a:t>
            </a:r>
          </a:p>
          <a:p>
            <a:pPr algn="ctr"/>
            <a:r>
              <a:rPr kumimoji="1"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（简单、低效）</a:t>
            </a:r>
          </a:p>
        </p:txBody>
      </p:sp>
      <p:sp>
        <p:nvSpPr>
          <p:cNvPr id="15" name="圆角矩形 14"/>
          <p:cNvSpPr/>
          <p:nvPr/>
        </p:nvSpPr>
        <p:spPr>
          <a:xfrm>
            <a:off x="4870663" y="3848101"/>
            <a:ext cx="2522482" cy="18130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多线程程序并发遍历论文，各自统计单词最后汇总</a:t>
            </a:r>
          </a:p>
          <a:p>
            <a:pPr algn="ctr"/>
            <a:r>
              <a:rPr kumimoji="1"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（较复杂，较高效）</a:t>
            </a:r>
          </a:p>
        </p:txBody>
      </p:sp>
      <p:sp>
        <p:nvSpPr>
          <p:cNvPr id="6" name="文本框 5"/>
          <p:cNvSpPr txBox="1"/>
          <p:nvPr/>
        </p:nvSpPr>
        <p:spPr>
          <a:xfrm>
            <a:off x="2062844" y="3663435"/>
            <a:ext cx="930063" cy="307777"/>
          </a:xfrm>
          <a:prstGeom prst="rect">
            <a:avLst/>
          </a:prstGeom>
          <a:solidFill>
            <a:schemeClr val="bg1"/>
          </a:solidFill>
          <a:ln>
            <a:solidFill>
              <a:schemeClr val="bg1"/>
            </a:solidFill>
          </a:ln>
        </p:spPr>
        <p:txBody>
          <a:bodyPr wrap="none" rtlCol="0">
            <a:spAutoFit/>
          </a:bodyPr>
          <a:lstStyle/>
          <a:p>
            <a:r>
              <a:rPr kumimoji="1" lang="en-US" altLang="zh-CN" dirty="0">
                <a:solidFill>
                  <a:srgbClr val="FF0000"/>
                </a:solidFill>
              </a:rPr>
              <a:t>Method</a:t>
            </a:r>
            <a:r>
              <a:rPr kumimoji="1" lang="zh-CN" altLang="en-US" dirty="0">
                <a:solidFill>
                  <a:srgbClr val="FF0000"/>
                </a:solidFill>
              </a:rPr>
              <a:t> </a:t>
            </a:r>
            <a:r>
              <a:rPr kumimoji="1" lang="en-US" altLang="zh-CN" dirty="0">
                <a:solidFill>
                  <a:srgbClr val="FF0000"/>
                </a:solidFill>
              </a:rPr>
              <a:t>1</a:t>
            </a:r>
            <a:endParaRPr kumimoji="1" lang="zh-CN" altLang="en-US" dirty="0">
              <a:solidFill>
                <a:srgbClr val="FF0000"/>
              </a:solidFill>
            </a:endParaRPr>
          </a:p>
        </p:txBody>
      </p:sp>
      <p:sp>
        <p:nvSpPr>
          <p:cNvPr id="19" name="文本框 18"/>
          <p:cNvSpPr txBox="1"/>
          <p:nvPr/>
        </p:nvSpPr>
        <p:spPr>
          <a:xfrm>
            <a:off x="4880791" y="3694943"/>
            <a:ext cx="930063" cy="307777"/>
          </a:xfrm>
          <a:prstGeom prst="rect">
            <a:avLst/>
          </a:prstGeom>
          <a:solidFill>
            <a:schemeClr val="bg1"/>
          </a:solidFill>
          <a:ln>
            <a:solidFill>
              <a:schemeClr val="bg1"/>
            </a:solidFill>
          </a:ln>
        </p:spPr>
        <p:txBody>
          <a:bodyPr wrap="none" rtlCol="0">
            <a:spAutoFit/>
          </a:bodyPr>
          <a:lstStyle/>
          <a:p>
            <a:r>
              <a:rPr kumimoji="1" lang="en-US" altLang="zh-CN" dirty="0">
                <a:solidFill>
                  <a:srgbClr val="FF0000"/>
                </a:solidFill>
              </a:rPr>
              <a:t>Method</a:t>
            </a:r>
            <a:r>
              <a:rPr kumimoji="1" lang="zh-CN" altLang="en-US" dirty="0">
                <a:solidFill>
                  <a:srgbClr val="FF0000"/>
                </a:solidFill>
              </a:rPr>
              <a:t> </a:t>
            </a:r>
            <a:r>
              <a:rPr kumimoji="1" lang="en-US" altLang="zh-CN" dirty="0">
                <a:solidFill>
                  <a:srgbClr val="FF0000"/>
                </a:solidFill>
              </a:rPr>
              <a:t>2</a:t>
            </a:r>
            <a:endParaRPr kumimoji="1" lang="zh-CN" altLang="en-US" dirty="0">
              <a:solidFill>
                <a:srgbClr val="FF0000"/>
              </a:solidFill>
            </a:endParaRPr>
          </a:p>
        </p:txBody>
      </p:sp>
      <p:sp>
        <p:nvSpPr>
          <p:cNvPr id="22" name="文本框 21"/>
          <p:cNvSpPr txBox="1"/>
          <p:nvPr/>
        </p:nvSpPr>
        <p:spPr>
          <a:xfrm>
            <a:off x="7580083" y="3694943"/>
            <a:ext cx="930063" cy="307777"/>
          </a:xfrm>
          <a:prstGeom prst="rect">
            <a:avLst/>
          </a:prstGeom>
          <a:solidFill>
            <a:schemeClr val="bg1"/>
          </a:solidFill>
          <a:ln>
            <a:solidFill>
              <a:schemeClr val="bg1"/>
            </a:solidFill>
          </a:ln>
        </p:spPr>
        <p:txBody>
          <a:bodyPr wrap="none" rtlCol="0">
            <a:spAutoFit/>
          </a:bodyPr>
          <a:lstStyle/>
          <a:p>
            <a:r>
              <a:rPr kumimoji="1" lang="en-US" altLang="zh-CN" dirty="0">
                <a:solidFill>
                  <a:srgbClr val="FF0000"/>
                </a:solidFill>
              </a:rPr>
              <a:t>Method</a:t>
            </a:r>
            <a:r>
              <a:rPr kumimoji="1" lang="zh-CN" altLang="en-US" dirty="0">
                <a:solidFill>
                  <a:srgbClr val="FF0000"/>
                </a:solidFill>
              </a:rPr>
              <a:t> </a:t>
            </a:r>
            <a:r>
              <a:rPr kumimoji="1" lang="en-US" altLang="zh-CN" dirty="0">
                <a:solidFill>
                  <a:srgbClr val="FF0000"/>
                </a:solidFill>
              </a:rPr>
              <a:t>3</a:t>
            </a:r>
            <a:endParaRPr kumimoji="1" lang="zh-CN" altLang="en-US" dirty="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Big Data &amp;amp; Machine Learning | ALVANTIA">
            <a:extLst>
              <a:ext uri="{FF2B5EF4-FFF2-40B4-BE49-F238E27FC236}">
                <a16:creationId xmlns:a16="http://schemas.microsoft.com/office/drawing/2014/main" id="{4F662A0B-EF33-4D97-ACDE-95137BCB7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5598" y="4930726"/>
            <a:ext cx="2901214" cy="1687441"/>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定义</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大数据概念</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微软雅黑" panose="020B0503020204020204" pitchFamily="34" charset="-122"/>
                <a:ea typeface="微软雅黑" panose="020B0503020204020204" pitchFamily="34" charset="-122"/>
                <a:cs typeface="Times New Roman" panose="02020603050405020304" pitchFamily="18" charset="0"/>
              </a:rPr>
              <a:t>6</a:t>
            </a:fld>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圆角矩形 8">
            <a:extLst>
              <a:ext uri="{FF2B5EF4-FFF2-40B4-BE49-F238E27FC236}">
                <a16:creationId xmlns:a16="http://schemas.microsoft.com/office/drawing/2014/main" id="{FBF90BE7-733E-4A73-B262-CAB7664EAB16}"/>
              </a:ext>
            </a:extLst>
          </p:cNvPr>
          <p:cNvSpPr/>
          <p:nvPr/>
        </p:nvSpPr>
        <p:spPr>
          <a:xfrm>
            <a:off x="1492250" y="1927216"/>
            <a:ext cx="2505818" cy="919401"/>
          </a:xfrm>
          <a:prstGeom prst="roundRect">
            <a:avLst/>
          </a:prstGeom>
          <a:ln w="19050">
            <a:solidFill>
              <a:schemeClr val="tx1"/>
            </a:solidFill>
          </a:ln>
        </p:spPr>
        <p:txBody>
          <a:bodyPr wrap="square">
            <a:spAutoFit/>
          </a:bodyPr>
          <a:lstStyle/>
          <a:p>
            <a:r>
              <a:rPr lang="zh-CN" altLang="en-US" sz="2400" dirty="0">
                <a:solidFill>
                  <a:srgbClr val="FF0000"/>
                </a:solidFill>
                <a:latin typeface="微软雅黑" panose="020B0503020204020204" pitchFamily="34" charset="-122"/>
                <a:ea typeface="微软雅黑" panose="020B0503020204020204" pitchFamily="34" charset="-122"/>
                <a:sym typeface="+mn-ea"/>
              </a:rPr>
              <a:t>超出常规计算机技术的处理能力</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28" name="圆角矩形 15">
            <a:extLst>
              <a:ext uri="{FF2B5EF4-FFF2-40B4-BE49-F238E27FC236}">
                <a16:creationId xmlns:a16="http://schemas.microsoft.com/office/drawing/2014/main" id="{F52BF67C-977B-4555-93FA-F541FDB9E2BF}"/>
              </a:ext>
            </a:extLst>
          </p:cNvPr>
          <p:cNvSpPr/>
          <p:nvPr/>
        </p:nvSpPr>
        <p:spPr>
          <a:xfrm>
            <a:off x="8725709" y="1945050"/>
            <a:ext cx="1478609" cy="919401"/>
          </a:xfrm>
          <a:prstGeom prst="roundRect">
            <a:avLst/>
          </a:prstGeom>
          <a:ln w="19050">
            <a:solidFill>
              <a:schemeClr val="tx1"/>
            </a:solidFill>
          </a:ln>
        </p:spPr>
        <p:txBody>
          <a:bodyPr wrap="square">
            <a:spAutoFit/>
          </a:bodyPr>
          <a:lstStyle/>
          <a:p>
            <a:pPr algn="ctr"/>
            <a:r>
              <a:rPr lang="zh-CN" altLang="en-US" sz="2400" dirty="0">
                <a:solidFill>
                  <a:srgbClr val="FF0000"/>
                </a:solidFill>
                <a:latin typeface="微软雅黑" panose="020B0503020204020204" pitchFamily="34" charset="-122"/>
                <a:ea typeface="微软雅黑" panose="020B0503020204020204" pitchFamily="34" charset="-122"/>
                <a:sym typeface="+mn-ea"/>
              </a:rPr>
              <a:t>蕴涵高的价值</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29" name="左大括号 28">
            <a:extLst>
              <a:ext uri="{FF2B5EF4-FFF2-40B4-BE49-F238E27FC236}">
                <a16:creationId xmlns:a16="http://schemas.microsoft.com/office/drawing/2014/main" id="{66D83ADF-9E0F-469E-98B3-CA3D068DAD08}"/>
              </a:ext>
            </a:extLst>
          </p:cNvPr>
          <p:cNvSpPr/>
          <p:nvPr/>
        </p:nvSpPr>
        <p:spPr>
          <a:xfrm rot="16200000">
            <a:off x="5908791" y="-168658"/>
            <a:ext cx="429643" cy="6756907"/>
          </a:xfrm>
          <a:prstGeom prst="leftBrace">
            <a:avLst>
              <a:gd name="adj1" fmla="val 7622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60E73A29-9185-48ED-A20A-AF9873D199ED}"/>
              </a:ext>
            </a:extLst>
          </p:cNvPr>
          <p:cNvSpPr txBox="1"/>
          <p:nvPr/>
        </p:nvSpPr>
        <p:spPr>
          <a:xfrm>
            <a:off x="2936249" y="3394945"/>
            <a:ext cx="6319501" cy="1200329"/>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大数据指一种新的研究方向、一种新技术或者一个新的产业</a:t>
            </a:r>
          </a:p>
        </p:txBody>
      </p:sp>
      <p:pic>
        <p:nvPicPr>
          <p:cNvPr id="2050" name="Picture 2" descr="Big Data Analytic Tools For Market Research - eCMetrics">
            <a:extLst>
              <a:ext uri="{FF2B5EF4-FFF2-40B4-BE49-F238E27FC236}">
                <a16:creationId xmlns:a16="http://schemas.microsoft.com/office/drawing/2014/main" id="{BF7505DF-650C-4146-BA20-1760E24A99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2003" y="4930726"/>
            <a:ext cx="3475341" cy="16874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g Data &amp;amp; Artificial Intelligence – Intertech Group">
            <a:extLst>
              <a:ext uri="{FF2B5EF4-FFF2-40B4-BE49-F238E27FC236}">
                <a16:creationId xmlns:a16="http://schemas.microsoft.com/office/drawing/2014/main" id="{FDFBE58D-0532-4EB5-9A01-5CC17DBA8C5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011" r="4100"/>
          <a:stretch/>
        </p:blipFill>
        <p:spPr bwMode="auto">
          <a:xfrm>
            <a:off x="7815066" y="4921659"/>
            <a:ext cx="2801566" cy="16965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Big Data Analytics Vs. Data Mining">
            <a:extLst>
              <a:ext uri="{FF2B5EF4-FFF2-40B4-BE49-F238E27FC236}">
                <a16:creationId xmlns:a16="http://schemas.microsoft.com/office/drawing/2014/main" id="{AE4E7846-4093-4F71-A76C-C95C31AB52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98853" y="5049987"/>
            <a:ext cx="2902086" cy="1568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590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2857130" y="3697578"/>
            <a:ext cx="2822028" cy="210808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圆角矩形 22"/>
          <p:cNvSpPr/>
          <p:nvPr/>
        </p:nvSpPr>
        <p:spPr>
          <a:xfrm>
            <a:off x="6961109" y="3697578"/>
            <a:ext cx="2860346" cy="210808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kumimoji="1"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论文分到多台机器，使用</a:t>
            </a:r>
            <a:r>
              <a:rPr kumimoji="1"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Method1</a:t>
            </a:r>
            <a:r>
              <a:rPr kumimoji="1"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，多机并行，整合结果</a:t>
            </a:r>
          </a:p>
          <a:p>
            <a:pPr algn="ctr"/>
            <a:r>
              <a:rPr kumimoji="1"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（复杂，高效）</a:t>
            </a:r>
          </a:p>
        </p:txBody>
      </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18" name="组 17"/>
          <p:cNvGrpSpPr/>
          <p:nvPr/>
        </p:nvGrpSpPr>
        <p:grpSpPr>
          <a:xfrm>
            <a:off x="4813543" y="1460359"/>
            <a:ext cx="2147567" cy="1197819"/>
            <a:chOff x="2365093" y="2030298"/>
            <a:chExt cx="2147567" cy="1197819"/>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093" y="2030298"/>
              <a:ext cx="1134852" cy="76769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4605" y="2133470"/>
              <a:ext cx="1068055" cy="566723"/>
            </a:xfrm>
            <a:prstGeom prst="rect">
              <a:avLst/>
            </a:prstGeom>
          </p:spPr>
        </p:pic>
        <p:sp>
          <p:nvSpPr>
            <p:cNvPr id="16" name="右大括号 15"/>
            <p:cNvSpPr/>
            <p:nvPr/>
          </p:nvSpPr>
          <p:spPr>
            <a:xfrm rot="5400000">
              <a:off x="3333782" y="2049239"/>
              <a:ext cx="332326" cy="202543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
        <p:nvSpPr>
          <p:cNvPr id="17" name="文本框 16"/>
          <p:cNvSpPr txBox="1"/>
          <p:nvPr/>
        </p:nvSpPr>
        <p:spPr>
          <a:xfrm>
            <a:off x="3197960" y="2853775"/>
            <a:ext cx="5615640" cy="400110"/>
          </a:xfrm>
          <a:prstGeom prst="rect">
            <a:avLst/>
          </a:prstGeom>
          <a:noFill/>
        </p:spPr>
        <p:txBody>
          <a:bodyPr wrap="none" rtlCol="0">
            <a:spAutoFit/>
          </a:body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统计近</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10</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年计算机专业论文出现次数最多的单词</a:t>
            </a:r>
          </a:p>
        </p:txBody>
      </p:sp>
      <p:sp>
        <p:nvSpPr>
          <p:cNvPr id="12" name="标题 1"/>
          <p:cNvSpPr txBox="1"/>
          <p:nvPr/>
        </p:nvSpPr>
        <p:spPr>
          <a:xfrm>
            <a:off x="161286" y="12761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Times New Roman" panose="02020603050405020304" pitchFamily="18" charset="0"/>
                <a:ea typeface="黑体" panose="02010609060101010101" charset="-122"/>
                <a:cs typeface="Times New Roman" panose="02020603050405020304" pitchFamily="18" charset="0"/>
              </a:rPr>
              <a:t>MapReduce</a:t>
            </a:r>
            <a:r>
              <a:rPr lang="zh-CN" altLang="en-US" dirty="0">
                <a:latin typeface="Times New Roman" panose="02020603050405020304" pitchFamily="18" charset="0"/>
                <a:ea typeface="黑体" panose="02010609060101010101" charset="-122"/>
                <a:cs typeface="Times New Roman" panose="02020603050405020304" pitchFamily="18" charset="0"/>
              </a:rPr>
              <a:t>实例</a:t>
            </a:r>
            <a:r>
              <a:rPr lang="en-US" altLang="zh-CN" dirty="0">
                <a:latin typeface="Times New Roman" panose="02020603050405020304" pitchFamily="18" charset="0"/>
                <a:ea typeface="黑体" panose="02010609060101010101" charset="-122"/>
                <a:cs typeface="Times New Roman" panose="02020603050405020304" pitchFamily="18" charset="0"/>
              </a:rPr>
              <a:t>-</a:t>
            </a:r>
            <a:r>
              <a:rPr lang="en-US" altLang="zh-CN" dirty="0" err="1">
                <a:latin typeface="Times New Roman" panose="02020603050405020304" pitchFamily="18" charset="0"/>
                <a:ea typeface="黑体" panose="02010609060101010101" charset="-122"/>
                <a:cs typeface="Times New Roman" panose="02020603050405020304" pitchFamily="18" charset="0"/>
              </a:rPr>
              <a:t>WordCount</a:t>
            </a:r>
            <a:endParaRPr lang="zh-CN" altLang="en-US" dirty="0">
              <a:latin typeface="Times New Roman" panose="02020603050405020304" pitchFamily="18" charset="0"/>
              <a:ea typeface="黑体" panose="02010609060101010101" charset="-122"/>
              <a:cs typeface="Times New Roman" panose="02020603050405020304" pitchFamily="18" charset="0"/>
            </a:endParaRPr>
          </a:p>
        </p:txBody>
      </p:sp>
      <p:sp>
        <p:nvSpPr>
          <p:cNvPr id="22" name="文本框 21"/>
          <p:cNvSpPr txBox="1"/>
          <p:nvPr/>
        </p:nvSpPr>
        <p:spPr>
          <a:xfrm>
            <a:off x="6961109" y="3599778"/>
            <a:ext cx="1252266" cy="400110"/>
          </a:xfrm>
          <a:prstGeom prst="rect">
            <a:avLst/>
          </a:prstGeom>
          <a:solidFill>
            <a:schemeClr val="bg1"/>
          </a:solidFill>
          <a:ln>
            <a:solidFill>
              <a:schemeClr val="bg1"/>
            </a:solidFill>
          </a:ln>
        </p:spPr>
        <p:txBody>
          <a:bodyPr wrap="none" rtlCol="0">
            <a:spAutoFit/>
          </a:bodyPr>
          <a:lstStyle/>
          <a:p>
            <a:r>
              <a:rPr kumimoji="1" lang="en-US" altLang="zh-CN" sz="2000" dirty="0">
                <a:solidFill>
                  <a:srgbClr val="FF0000"/>
                </a:solidFill>
              </a:rPr>
              <a:t>Method</a:t>
            </a:r>
            <a:r>
              <a:rPr kumimoji="1" lang="zh-CN" altLang="en-US" sz="2000" dirty="0">
                <a:solidFill>
                  <a:srgbClr val="FF0000"/>
                </a:solidFill>
              </a:rPr>
              <a:t> </a:t>
            </a:r>
            <a:r>
              <a:rPr kumimoji="1" lang="en-US" altLang="zh-CN" sz="2000" dirty="0">
                <a:solidFill>
                  <a:srgbClr val="FF0000"/>
                </a:solidFill>
              </a:rPr>
              <a:t>3</a:t>
            </a:r>
            <a:endParaRPr kumimoji="1" lang="zh-CN" altLang="en-US" sz="2000" dirty="0">
              <a:solidFill>
                <a:srgbClr val="FF0000"/>
              </a:solidFill>
            </a:endParaRPr>
          </a:p>
        </p:txBody>
      </p:sp>
      <p:sp>
        <p:nvSpPr>
          <p:cNvPr id="2" name="文本框 1"/>
          <p:cNvSpPr txBox="1"/>
          <p:nvPr/>
        </p:nvSpPr>
        <p:spPr>
          <a:xfrm>
            <a:off x="3053256" y="3847346"/>
            <a:ext cx="1846980" cy="461665"/>
          </a:xfrm>
          <a:prstGeom prst="rect">
            <a:avLst/>
          </a:prstGeom>
          <a:noFill/>
        </p:spPr>
        <p:txBody>
          <a:bodyPr wrap="none" rtlCol="0">
            <a:spAutoFit/>
          </a:bodyPr>
          <a:lstStyle/>
          <a:p>
            <a:r>
              <a:rPr kumimoji="1" lang="en-US" altLang="zh-CN" sz="2400" dirty="0">
                <a:solidFill>
                  <a:srgbClr val="FF0000"/>
                </a:solidFill>
              </a:rPr>
              <a:t>MapReduce</a:t>
            </a:r>
            <a:endParaRPr kumimoji="1" lang="zh-CN" altLang="en-US" sz="2400" dirty="0">
              <a:solidFill>
                <a:srgbClr val="FF0000"/>
              </a:solidFill>
            </a:endParaRPr>
          </a:p>
        </p:txBody>
      </p:sp>
      <p:sp>
        <p:nvSpPr>
          <p:cNvPr id="3" name="文本框 2"/>
          <p:cNvSpPr txBox="1"/>
          <p:nvPr/>
        </p:nvSpPr>
        <p:spPr>
          <a:xfrm>
            <a:off x="3149888" y="4483059"/>
            <a:ext cx="1909497" cy="954107"/>
          </a:xfrm>
          <a:prstGeom prst="rect">
            <a:avLst/>
          </a:prstGeom>
          <a:noFill/>
        </p:spPr>
        <p:txBody>
          <a:bodyPr wrap="none" rtlCol="0">
            <a:spAutoFit/>
          </a:bodyPr>
          <a:lstStyle/>
          <a:p>
            <a:pPr marL="285750" indent="-285750">
              <a:buClr>
                <a:schemeClr val="accent1">
                  <a:lumMod val="75000"/>
                </a:schemeClr>
              </a:buClr>
              <a:buSzPct val="80000"/>
              <a:buFont typeface="Wingdings" panose="05000000000000000000" pitchFamily="2" charset="2"/>
              <a:buChar char="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自动拆分文件</a:t>
            </a:r>
          </a:p>
          <a:p>
            <a:pPr marL="285750" indent="-285750">
              <a:buClr>
                <a:schemeClr val="accent1">
                  <a:lumMod val="75000"/>
                </a:schemeClr>
              </a:buClr>
              <a:buSzPct val="80000"/>
              <a:buFont typeface="Wingdings" panose="05000000000000000000" pitchFamily="2" charset="2"/>
              <a:buChar char="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自动分发复制程序</a:t>
            </a:r>
          </a:p>
          <a:p>
            <a:pPr marL="285750" indent="-285750">
              <a:buClr>
                <a:schemeClr val="accent1">
                  <a:lumMod val="75000"/>
                </a:schemeClr>
              </a:buClr>
              <a:buSzPct val="80000"/>
              <a:buFont typeface="Wingdings" panose="05000000000000000000" pitchFamily="2" charset="2"/>
              <a:buChar char="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自动整合结果</a:t>
            </a:r>
          </a:p>
          <a:p>
            <a:pPr marL="285750" indent="-285750">
              <a:buClr>
                <a:schemeClr val="accent1">
                  <a:lumMod val="75000"/>
                </a:schemeClr>
              </a:buClr>
              <a:buSzPct val="80000"/>
              <a:buFont typeface="Wingdings" panose="05000000000000000000" pitchFamily="2" charset="2"/>
              <a:buChar char="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用户只需定义任务</a:t>
            </a:r>
          </a:p>
        </p:txBody>
      </p:sp>
      <p:sp>
        <p:nvSpPr>
          <p:cNvPr id="9" name="右箭头 8"/>
          <p:cNvSpPr/>
          <p:nvPr/>
        </p:nvSpPr>
        <p:spPr>
          <a:xfrm>
            <a:off x="5813777" y="4538784"/>
            <a:ext cx="1012715"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5813777" y="4170684"/>
            <a:ext cx="902811" cy="307777"/>
          </a:xfrm>
          <a:prstGeom prst="rect">
            <a:avLst/>
          </a:prstGeom>
          <a:noFill/>
        </p:spPr>
        <p:txBody>
          <a:bodyPr wrap="none" rtlCol="0">
            <a:spAutoFit/>
          </a:bodyPr>
          <a:lstStyle/>
          <a:p>
            <a:r>
              <a:rPr kumimoji="1"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轻松实现</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标题 1"/>
          <p:cNvSpPr txBox="1"/>
          <p:nvPr/>
        </p:nvSpPr>
        <p:spPr>
          <a:xfrm>
            <a:off x="141159" y="2516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Times New Roman" panose="02020603050405020304" pitchFamily="18" charset="0"/>
                <a:ea typeface="黑体" panose="02010609060101010101" charset="-122"/>
                <a:cs typeface="Times New Roman" panose="02020603050405020304" pitchFamily="18" charset="0"/>
              </a:rPr>
              <a:t>MapReduce</a:t>
            </a:r>
            <a:r>
              <a:rPr lang="zh-CN" altLang="en-US" dirty="0">
                <a:latin typeface="Times New Roman" panose="02020603050405020304" pitchFamily="18" charset="0"/>
                <a:ea typeface="黑体" panose="02010609060101010101" charset="-122"/>
                <a:cs typeface="Times New Roman" panose="02020603050405020304" pitchFamily="18" charset="0"/>
              </a:rPr>
              <a:t>实例</a:t>
            </a:r>
            <a:r>
              <a:rPr lang="en-US" altLang="zh-CN" dirty="0">
                <a:latin typeface="Times New Roman" panose="02020603050405020304" pitchFamily="18" charset="0"/>
                <a:ea typeface="黑体" panose="02010609060101010101" charset="-122"/>
                <a:cs typeface="Times New Roman" panose="02020603050405020304" pitchFamily="18" charset="0"/>
              </a:rPr>
              <a:t>-</a:t>
            </a:r>
            <a:r>
              <a:rPr lang="en-US" altLang="zh-CN" dirty="0" err="1">
                <a:latin typeface="Times New Roman" panose="02020603050405020304" pitchFamily="18" charset="0"/>
                <a:ea typeface="黑体" panose="02010609060101010101" charset="-122"/>
                <a:cs typeface="Times New Roman" panose="02020603050405020304" pitchFamily="18" charset="0"/>
              </a:rPr>
              <a:t>WordCount</a:t>
            </a:r>
            <a:endParaRPr lang="zh-CN" altLang="en-US" dirty="0">
              <a:latin typeface="Times New Roman" panose="02020603050405020304" pitchFamily="18" charset="0"/>
              <a:ea typeface="黑体" panose="02010609060101010101" charset="-122"/>
              <a:cs typeface="Times New Roman" panose="02020603050405020304" pitchFamily="18" charset="0"/>
            </a:endParaRPr>
          </a:p>
        </p:txBody>
      </p:sp>
      <p:grpSp>
        <p:nvGrpSpPr>
          <p:cNvPr id="19" name="组 18"/>
          <p:cNvGrpSpPr/>
          <p:nvPr/>
        </p:nvGrpSpPr>
        <p:grpSpPr>
          <a:xfrm>
            <a:off x="1965953" y="2233753"/>
            <a:ext cx="1523185" cy="1519703"/>
            <a:chOff x="2434124" y="2308918"/>
            <a:chExt cx="1523185" cy="1519703"/>
          </a:xfrm>
        </p:grpSpPr>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124" y="2308918"/>
              <a:ext cx="1134852" cy="767694"/>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6057" y="3246132"/>
              <a:ext cx="1068055" cy="566723"/>
            </a:xfrm>
            <a:prstGeom prst="rect">
              <a:avLst/>
            </a:prstGeom>
          </p:spPr>
        </p:pic>
        <p:sp>
          <p:nvSpPr>
            <p:cNvPr id="24" name="右大括号 23"/>
            <p:cNvSpPr/>
            <p:nvPr/>
          </p:nvSpPr>
          <p:spPr>
            <a:xfrm>
              <a:off x="3563171" y="2356135"/>
              <a:ext cx="394138" cy="1472486"/>
            </a:xfrm>
            <a:prstGeom prst="rightBrace">
              <a:avLst>
                <a:gd name="adj1" fmla="val 8333"/>
                <a:gd name="adj2" fmla="val 516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
        <p:nvSpPr>
          <p:cNvPr id="5" name="文本框 4"/>
          <p:cNvSpPr txBox="1"/>
          <p:nvPr/>
        </p:nvSpPr>
        <p:spPr>
          <a:xfrm>
            <a:off x="3365547" y="1836974"/>
            <a:ext cx="1368145" cy="738664"/>
          </a:xfrm>
          <a:prstGeom prst="rect">
            <a:avLst/>
          </a:prstGeom>
          <a:noFill/>
        </p:spPr>
        <p:txBody>
          <a:bodyPr wrap="square" rtlCol="0">
            <a:spAutoFit/>
          </a:bodyPr>
          <a:lstStyle/>
          <a:p>
            <a:pPr algn="just"/>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①输入分成</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N</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份分发给</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Mapper</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1" name="直线箭头连接符 10"/>
          <p:cNvCxnSpPr/>
          <p:nvPr/>
        </p:nvCxnSpPr>
        <p:spPr>
          <a:xfrm>
            <a:off x="3665335" y="3017212"/>
            <a:ext cx="8383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4747171" y="2533949"/>
            <a:ext cx="418662" cy="430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圆角矩形 24"/>
          <p:cNvSpPr/>
          <p:nvPr/>
        </p:nvSpPr>
        <p:spPr>
          <a:xfrm>
            <a:off x="4899571" y="2686349"/>
            <a:ext cx="418662" cy="430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圆角矩形 25"/>
          <p:cNvSpPr/>
          <p:nvPr/>
        </p:nvSpPr>
        <p:spPr>
          <a:xfrm>
            <a:off x="5051971" y="2838749"/>
            <a:ext cx="418662" cy="430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p:cNvSpPr txBox="1"/>
          <p:nvPr/>
        </p:nvSpPr>
        <p:spPr>
          <a:xfrm>
            <a:off x="5470633" y="2558108"/>
            <a:ext cx="1333316" cy="307777"/>
          </a:xfrm>
          <a:prstGeom prst="rect">
            <a:avLst/>
          </a:prstGeom>
          <a:noFill/>
        </p:spPr>
        <p:txBody>
          <a:bodyPr wrap="square" rtlCol="0">
            <a:spAutoFit/>
          </a:bodyPr>
          <a:lstStyle/>
          <a:p>
            <a:pPr algn="ct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&lt;k1</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v1&gt;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 </a:t>
            </a:r>
          </a:p>
        </p:txBody>
      </p:sp>
      <p:cxnSp>
        <p:nvCxnSpPr>
          <p:cNvPr id="31" name="直线箭头连接符 30"/>
          <p:cNvCxnSpPr/>
          <p:nvPr/>
        </p:nvCxnSpPr>
        <p:spPr>
          <a:xfrm>
            <a:off x="5726701" y="3001446"/>
            <a:ext cx="8383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6842266" y="2191983"/>
            <a:ext cx="431654" cy="431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p:cNvSpPr/>
          <p:nvPr/>
        </p:nvSpPr>
        <p:spPr>
          <a:xfrm>
            <a:off x="6842266" y="2677776"/>
            <a:ext cx="431654" cy="431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a:off x="6842266" y="3163569"/>
            <a:ext cx="431654" cy="431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1955187" y="5356237"/>
            <a:ext cx="6167009" cy="1277273"/>
          </a:xfrm>
          <a:prstGeom prst="rect">
            <a:avLst/>
          </a:prstGeom>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&lt;k1, v1&gt; :&lt;</a:t>
            </a:r>
            <a:r>
              <a:rPr lang="zh-CN" altLang="en-US" dirty="0">
                <a:latin typeface="微软雅黑" panose="020B0503020204020204" pitchFamily="34" charset="-122"/>
                <a:ea typeface="微软雅黑" panose="020B0503020204020204" pitchFamily="34" charset="-122"/>
              </a:rPr>
              <a:t>行在文件中的偏移位置，文件中的一行</a:t>
            </a:r>
            <a:r>
              <a:rPr lang="en-US" altLang="zh-CN" dirty="0">
                <a:latin typeface="微软雅黑" panose="020B0503020204020204" pitchFamily="34" charset="-122"/>
                <a:ea typeface="微软雅黑" panose="020B0503020204020204" pitchFamily="34" charset="-122"/>
              </a:rPr>
              <a:t>&gt;</a:t>
            </a:r>
          </a:p>
          <a:p>
            <a:pPr>
              <a:lnSpc>
                <a:spcPct val="150000"/>
              </a:lnSpc>
            </a:pPr>
            <a:r>
              <a:rPr lang="en-US" altLang="zh-CN" dirty="0">
                <a:latin typeface="微软雅黑" panose="020B0503020204020204" pitchFamily="34" charset="-122"/>
                <a:ea typeface="微软雅黑" panose="020B0503020204020204" pitchFamily="34" charset="-122"/>
              </a:rPr>
              <a:t>&lt;k2, v2&gt; :&lt;</a:t>
            </a:r>
            <a:r>
              <a:rPr lang="zh-CN" altLang="en-US" dirty="0">
                <a:latin typeface="微软雅黑" panose="020B0503020204020204" pitchFamily="34" charset="-122"/>
                <a:ea typeface="微软雅黑" panose="020B0503020204020204" pitchFamily="34" charset="-122"/>
              </a:rPr>
              <a:t>单词，</a:t>
            </a:r>
            <a:r>
              <a:rPr lang="en-US" altLang="zh-CN" dirty="0">
                <a:latin typeface="微软雅黑" panose="020B0503020204020204" pitchFamily="34" charset="-122"/>
                <a:ea typeface="微软雅黑" panose="020B0503020204020204" pitchFamily="34" charset="-122"/>
              </a:rPr>
              <a:t>1&gt;</a:t>
            </a:r>
          </a:p>
          <a:p>
            <a:pPr>
              <a:lnSpc>
                <a:spcPct val="150000"/>
              </a:lnSpc>
            </a:pPr>
            <a:r>
              <a:rPr lang="en-US" altLang="zh-CN" dirty="0">
                <a:latin typeface="微软雅黑" panose="020B0503020204020204" pitchFamily="34" charset="-122"/>
                <a:ea typeface="微软雅黑" panose="020B0503020204020204" pitchFamily="34" charset="-122"/>
              </a:rPr>
              <a:t>&lt;k3, v3&gt; :&lt;</a:t>
            </a:r>
            <a:r>
              <a:rPr lang="zh-CN" altLang="en-US" dirty="0">
                <a:latin typeface="微软雅黑" panose="020B0503020204020204" pitchFamily="34" charset="-122"/>
                <a:ea typeface="微软雅黑" panose="020B0503020204020204" pitchFamily="34" charset="-122"/>
              </a:rPr>
              <a:t>单词，出现总次数</a:t>
            </a:r>
            <a:r>
              <a:rPr lang="en-US" altLang="zh-CN" dirty="0">
                <a:latin typeface="微软雅黑" panose="020B0503020204020204" pitchFamily="34" charset="-122"/>
                <a:ea typeface="微软雅黑" panose="020B0503020204020204" pitchFamily="34" charset="-122"/>
              </a:rPr>
              <a:t>&gt;</a:t>
            </a:r>
          </a:p>
          <a:p>
            <a:endParaRPr lang="en-US" altLang="zh-CN"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5405880" y="1676204"/>
            <a:ext cx="4277871" cy="307777"/>
          </a:xfrm>
          <a:prstGeom prst="rect">
            <a:avLst/>
          </a:prstGeom>
          <a:noFill/>
        </p:spPr>
        <p:txBody>
          <a:bodyPr wrap="square" rtlCol="0">
            <a:spAutoFit/>
          </a:bodyPr>
          <a:lstStyle/>
          <a:p>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② </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Map</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操作，中间结果发送给</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Reducer</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文本框 37"/>
          <p:cNvSpPr txBox="1"/>
          <p:nvPr/>
        </p:nvSpPr>
        <p:spPr>
          <a:xfrm>
            <a:off x="4659308" y="3409867"/>
            <a:ext cx="902811" cy="307777"/>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输入文件</a:t>
            </a:r>
          </a:p>
        </p:txBody>
      </p:sp>
      <p:sp>
        <p:nvSpPr>
          <p:cNvPr id="39" name="文本框 38"/>
          <p:cNvSpPr txBox="1"/>
          <p:nvPr/>
        </p:nvSpPr>
        <p:spPr>
          <a:xfrm>
            <a:off x="2193331" y="3853577"/>
            <a:ext cx="723275" cy="307777"/>
          </a:xfrm>
          <a:prstGeom prst="rect">
            <a:avLst/>
          </a:prstGeom>
          <a:noFill/>
        </p:spPr>
        <p:txBody>
          <a:bodyPr wrap="none" rtlCol="0">
            <a:spAutoFit/>
          </a:bodyPr>
          <a:lstStyle/>
          <a:p>
            <a:r>
              <a:rPr kumimoji="1" lang="zh-CN" altLang="en-US">
                <a:latin typeface="微软雅黑" panose="020B0503020204020204" pitchFamily="34" charset="-122"/>
                <a:ea typeface="微软雅黑" panose="020B0503020204020204" pitchFamily="34" charset="-122"/>
                <a:cs typeface="微软雅黑" panose="020B0503020204020204" pitchFamily="34" charset="-122"/>
              </a:rPr>
              <a:t>论文集</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文本框 39"/>
          <p:cNvSpPr txBox="1"/>
          <p:nvPr/>
        </p:nvSpPr>
        <p:spPr>
          <a:xfrm>
            <a:off x="6637028" y="3709078"/>
            <a:ext cx="861133" cy="307777"/>
          </a:xfrm>
          <a:prstGeom prst="rect">
            <a:avLst/>
          </a:prstGeom>
          <a:noFill/>
        </p:spPr>
        <p:txBody>
          <a:bodyPr wrap="none" rtlCol="0">
            <a:spAutoFit/>
          </a:bodyPr>
          <a:lstStyle/>
          <a:p>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Mapper</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1" name="直线箭头连接符 40"/>
          <p:cNvCxnSpPr/>
          <p:nvPr/>
        </p:nvCxnSpPr>
        <p:spPr>
          <a:xfrm>
            <a:off x="7757945" y="2991678"/>
            <a:ext cx="8383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7277352" y="2489112"/>
            <a:ext cx="1904275" cy="307777"/>
          </a:xfrm>
          <a:prstGeom prst="rect">
            <a:avLst/>
          </a:prstGeom>
          <a:noFill/>
        </p:spPr>
        <p:txBody>
          <a:bodyPr wrap="square" rtlCol="0">
            <a:spAutoFit/>
          </a:bodyPr>
          <a:lstStyle/>
          <a:p>
            <a:pPr algn="ct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List(&lt;k2,</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v2&gt;)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46" name="文本框 45"/>
          <p:cNvSpPr txBox="1"/>
          <p:nvPr/>
        </p:nvSpPr>
        <p:spPr>
          <a:xfrm>
            <a:off x="8760188" y="3710724"/>
            <a:ext cx="886140" cy="307777"/>
          </a:xfrm>
          <a:prstGeom prst="rect">
            <a:avLst/>
          </a:prstGeom>
          <a:noFill/>
        </p:spPr>
        <p:txBody>
          <a:bodyPr wrap="none" rtlCol="0">
            <a:spAutoFit/>
          </a:bodyPr>
          <a:lstStyle/>
          <a:p>
            <a:r>
              <a:rPr kumimoji="1" lang="en-US" altLang="zh-CN">
                <a:latin typeface="微软雅黑" panose="020B0503020204020204" pitchFamily="34" charset="-122"/>
                <a:ea typeface="微软雅黑" panose="020B0503020204020204" pitchFamily="34" charset="-122"/>
                <a:cs typeface="微软雅黑" panose="020B0503020204020204" pitchFamily="34" charset="-122"/>
              </a:rPr>
              <a:t>Reducer</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7" name="菱形 46"/>
          <p:cNvSpPr/>
          <p:nvPr/>
        </p:nvSpPr>
        <p:spPr>
          <a:xfrm>
            <a:off x="9061284" y="2197435"/>
            <a:ext cx="418434" cy="42595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菱形 47"/>
          <p:cNvSpPr/>
          <p:nvPr/>
        </p:nvSpPr>
        <p:spPr>
          <a:xfrm>
            <a:off x="9097663" y="2744129"/>
            <a:ext cx="389201" cy="39619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菱形 48"/>
          <p:cNvSpPr/>
          <p:nvPr/>
        </p:nvSpPr>
        <p:spPr>
          <a:xfrm>
            <a:off x="9083423" y="3228612"/>
            <a:ext cx="438572" cy="44645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1" name="肘形连接符 50"/>
          <p:cNvCxnSpPr/>
          <p:nvPr/>
        </p:nvCxnSpPr>
        <p:spPr>
          <a:xfrm rot="10800000" flipV="1">
            <a:off x="6881067" y="3001445"/>
            <a:ext cx="2813136" cy="2082171"/>
          </a:xfrm>
          <a:prstGeom prst="bentConnector3">
            <a:avLst>
              <a:gd name="adj1" fmla="val -11086"/>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6637028" y="4619937"/>
            <a:ext cx="4277871" cy="307777"/>
          </a:xfrm>
          <a:prstGeom prst="rect">
            <a:avLst/>
          </a:prstGeom>
          <a:noFill/>
        </p:spPr>
        <p:txBody>
          <a:bodyPr wrap="square" rtlCol="0">
            <a:spAutoFit/>
          </a:bodyPr>
          <a:lstStyle/>
          <a:p>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③ </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Reduce</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操作，输出最终结果</a:t>
            </a:r>
          </a:p>
        </p:txBody>
      </p:sp>
      <p:sp>
        <p:nvSpPr>
          <p:cNvPr id="59" name="文本框 58"/>
          <p:cNvSpPr txBox="1"/>
          <p:nvPr/>
        </p:nvSpPr>
        <p:spPr>
          <a:xfrm>
            <a:off x="5470633" y="4842406"/>
            <a:ext cx="1333316" cy="307777"/>
          </a:xfrm>
          <a:prstGeom prst="rect">
            <a:avLst/>
          </a:prstGeom>
          <a:noFill/>
        </p:spPr>
        <p:txBody>
          <a:bodyPr wrap="square" rtlCol="0">
            <a:spAutoFit/>
          </a:bodyPr>
          <a:lstStyle/>
          <a:p>
            <a:pPr algn="ct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&lt;k3</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v3&gt;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标题 1"/>
          <p:cNvSpPr txBox="1"/>
          <p:nvPr/>
        </p:nvSpPr>
        <p:spPr>
          <a:xfrm>
            <a:off x="221563" y="9226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Times New Roman" panose="02020603050405020304" pitchFamily="18" charset="0"/>
                <a:ea typeface="黑体" panose="02010609060101010101" charset="-122"/>
                <a:cs typeface="Times New Roman" panose="02020603050405020304" pitchFamily="18" charset="0"/>
              </a:rPr>
              <a:t>MapReduce</a:t>
            </a:r>
            <a:r>
              <a:rPr lang="zh-CN" altLang="en-US" dirty="0">
                <a:latin typeface="Times New Roman" panose="02020603050405020304" pitchFamily="18" charset="0"/>
                <a:ea typeface="黑体" panose="02010609060101010101" charset="-122"/>
                <a:cs typeface="Times New Roman" panose="02020603050405020304" pitchFamily="18" charset="0"/>
              </a:rPr>
              <a:t>实例</a:t>
            </a:r>
            <a:r>
              <a:rPr lang="en-US" altLang="zh-CN" dirty="0">
                <a:latin typeface="Times New Roman" panose="02020603050405020304" pitchFamily="18" charset="0"/>
                <a:ea typeface="黑体" panose="02010609060101010101" charset="-122"/>
                <a:cs typeface="Times New Roman" panose="02020603050405020304" pitchFamily="18" charset="0"/>
              </a:rPr>
              <a:t>-</a:t>
            </a:r>
            <a:r>
              <a:rPr lang="en-US" altLang="zh-CN" dirty="0" err="1">
                <a:latin typeface="Times New Roman" panose="02020603050405020304" pitchFamily="18" charset="0"/>
                <a:ea typeface="黑体" panose="02010609060101010101" charset="-122"/>
                <a:cs typeface="Times New Roman" panose="02020603050405020304" pitchFamily="18" charset="0"/>
              </a:rPr>
              <a:t>WordCount</a:t>
            </a:r>
            <a:endParaRPr lang="zh-CN" altLang="en-US" dirty="0">
              <a:latin typeface="Times New Roman" panose="02020603050405020304" pitchFamily="18" charset="0"/>
              <a:ea typeface="黑体" panose="02010609060101010101" charset="-122"/>
              <a:cs typeface="Times New Roman" panose="02020603050405020304" pitchFamily="18" charset="0"/>
            </a:endParaRPr>
          </a:p>
        </p:txBody>
      </p:sp>
      <p:pic>
        <p:nvPicPr>
          <p:cNvPr id="9" name="图片 8"/>
          <p:cNvPicPr>
            <a:picLocks noChangeAspect="1"/>
          </p:cNvPicPr>
          <p:nvPr/>
        </p:nvPicPr>
        <p:blipFill>
          <a:blip r:embed="rId3"/>
          <a:stretch>
            <a:fillRect/>
          </a:stretch>
        </p:blipFill>
        <p:spPr>
          <a:xfrm>
            <a:off x="3486440" y="1903315"/>
            <a:ext cx="4895560" cy="4003140"/>
          </a:xfrm>
          <a:prstGeom prst="rect">
            <a:avLst/>
          </a:prstGeom>
        </p:spPr>
      </p:pic>
      <p:sp>
        <p:nvSpPr>
          <p:cNvPr id="8" name="文本框 7"/>
          <p:cNvSpPr txBox="1"/>
          <p:nvPr/>
        </p:nvSpPr>
        <p:spPr>
          <a:xfrm>
            <a:off x="2017768" y="1309875"/>
            <a:ext cx="1468672" cy="461665"/>
          </a:xfrm>
          <a:prstGeom prst="rect">
            <a:avLst/>
          </a:prstGeom>
          <a:noFill/>
        </p:spPr>
        <p:txBody>
          <a:bodyPr wrap="none" rtlCol="0">
            <a:spAutoFit/>
          </a:bodyPr>
          <a:lstStyle/>
          <a:p>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Map</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阶段</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标题 1"/>
          <p:cNvSpPr txBox="1"/>
          <p:nvPr/>
        </p:nvSpPr>
        <p:spPr>
          <a:xfrm>
            <a:off x="141245" y="4109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Times New Roman" panose="02020603050405020304" pitchFamily="18" charset="0"/>
                <a:ea typeface="黑体" panose="02010609060101010101" charset="-122"/>
                <a:cs typeface="Times New Roman" panose="02020603050405020304" pitchFamily="18" charset="0"/>
              </a:rPr>
              <a:t>MapReduce</a:t>
            </a:r>
            <a:r>
              <a:rPr lang="zh-CN" altLang="en-US" dirty="0">
                <a:latin typeface="Times New Roman" panose="02020603050405020304" pitchFamily="18" charset="0"/>
                <a:ea typeface="黑体" panose="02010609060101010101" charset="-122"/>
                <a:cs typeface="Times New Roman" panose="02020603050405020304" pitchFamily="18" charset="0"/>
              </a:rPr>
              <a:t>实例</a:t>
            </a:r>
            <a:r>
              <a:rPr lang="en-US" altLang="zh-CN" dirty="0">
                <a:latin typeface="Times New Roman" panose="02020603050405020304" pitchFamily="18" charset="0"/>
                <a:ea typeface="黑体" panose="02010609060101010101" charset="-122"/>
                <a:cs typeface="Times New Roman" panose="02020603050405020304" pitchFamily="18" charset="0"/>
              </a:rPr>
              <a:t>-</a:t>
            </a:r>
            <a:r>
              <a:rPr lang="en-US" altLang="zh-CN" dirty="0" err="1">
                <a:latin typeface="Times New Roman" panose="02020603050405020304" pitchFamily="18" charset="0"/>
                <a:ea typeface="黑体" panose="02010609060101010101" charset="-122"/>
                <a:cs typeface="Times New Roman" panose="02020603050405020304" pitchFamily="18" charset="0"/>
              </a:rPr>
              <a:t>WordCount</a:t>
            </a:r>
            <a:endParaRPr lang="zh-CN" altLang="en-US" dirty="0">
              <a:latin typeface="Times New Roman" panose="02020603050405020304" pitchFamily="18" charset="0"/>
              <a:ea typeface="黑体" panose="02010609060101010101" charset="-122"/>
              <a:cs typeface="Times New Roman" panose="02020603050405020304" pitchFamily="18" charset="0"/>
            </a:endParaRPr>
          </a:p>
        </p:txBody>
      </p:sp>
      <p:sp>
        <p:nvSpPr>
          <p:cNvPr id="8" name="文本框 7"/>
          <p:cNvSpPr txBox="1"/>
          <p:nvPr/>
        </p:nvSpPr>
        <p:spPr>
          <a:xfrm>
            <a:off x="2017768" y="1309875"/>
            <a:ext cx="3724096" cy="461665"/>
          </a:xfrm>
          <a:prstGeom prst="rect">
            <a:avLst/>
          </a:prstGeom>
          <a:noFill/>
        </p:spPr>
        <p:txBody>
          <a:bodyPr wrap="none" rtlCol="0">
            <a:spAutoFit/>
          </a:bodyPr>
          <a:lstStyle/>
          <a:p>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Map</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阶段后进行</a:t>
            </a:r>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Combine</a:t>
            </a:r>
            <a:endPar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1965307" y="1844774"/>
            <a:ext cx="1550424" cy="307777"/>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减少中间输出</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816" y="2029439"/>
            <a:ext cx="4648200" cy="4152900"/>
          </a:xfrm>
          <a:prstGeom prst="rect">
            <a:avLst/>
          </a:prstGeom>
        </p:spPr>
      </p:pic>
      <p:sp>
        <p:nvSpPr>
          <p:cNvPr id="4" name="矩形 3"/>
          <p:cNvSpPr/>
          <p:nvPr/>
        </p:nvSpPr>
        <p:spPr>
          <a:xfrm>
            <a:off x="5623034" y="3050935"/>
            <a:ext cx="804042" cy="274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右箭头 4"/>
          <p:cNvSpPr/>
          <p:nvPr/>
        </p:nvSpPr>
        <p:spPr>
          <a:xfrm>
            <a:off x="5800691" y="4105889"/>
            <a:ext cx="448729" cy="268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5525687" y="3736558"/>
            <a:ext cx="861133" cy="307777"/>
          </a:xfrm>
          <a:prstGeom prst="rect">
            <a:avLst/>
          </a:prstGeom>
          <a:noFill/>
        </p:spPr>
        <p:txBody>
          <a:bodyPr wrap="none" rtlCol="0">
            <a:spAutoFit/>
          </a:bodyPr>
          <a:lstStyle/>
          <a:p>
            <a:r>
              <a:rPr kumimoji="1" lang="en-US" altLang="zh-CN" dirty="0">
                <a:solidFill>
                  <a:srgbClr val="FF0000"/>
                </a:solidFill>
              </a:rPr>
              <a:t>combine</a:t>
            </a:r>
            <a:endParaRPr kumimoji="1" lang="zh-CN" altLang="en-US" dirty="0">
              <a:solidFill>
                <a:srgbClr val="FF0000"/>
              </a:solidFill>
            </a:endParaRPr>
          </a:p>
        </p:txBody>
      </p:sp>
      <p:cxnSp>
        <p:nvCxnSpPr>
          <p:cNvPr id="10" name="直线连接符 9"/>
          <p:cNvCxnSpPr/>
          <p:nvPr/>
        </p:nvCxnSpPr>
        <p:spPr>
          <a:xfrm>
            <a:off x="4188372" y="6182339"/>
            <a:ext cx="1337314" cy="0"/>
          </a:xfrm>
          <a:prstGeom prst="line">
            <a:avLst/>
          </a:prstGeom>
          <a:ln>
            <a:solidFill>
              <a:srgbClr val="B8B8B8"/>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标题 1"/>
          <p:cNvSpPr txBox="1"/>
          <p:nvPr/>
        </p:nvSpPr>
        <p:spPr>
          <a:xfrm>
            <a:off x="270990" y="3321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Times New Roman" panose="02020603050405020304" pitchFamily="18" charset="0"/>
                <a:ea typeface="黑体" panose="02010609060101010101" charset="-122"/>
                <a:cs typeface="Times New Roman" panose="02020603050405020304" pitchFamily="18" charset="0"/>
              </a:rPr>
              <a:t>MapReduce</a:t>
            </a:r>
            <a:r>
              <a:rPr lang="zh-CN" altLang="en-US" dirty="0">
                <a:latin typeface="Times New Roman" panose="02020603050405020304" pitchFamily="18" charset="0"/>
                <a:ea typeface="黑体" panose="02010609060101010101" charset="-122"/>
                <a:cs typeface="Times New Roman" panose="02020603050405020304" pitchFamily="18" charset="0"/>
              </a:rPr>
              <a:t>实例</a:t>
            </a:r>
            <a:r>
              <a:rPr lang="en-US" altLang="zh-CN" dirty="0">
                <a:latin typeface="Times New Roman" panose="02020603050405020304" pitchFamily="18" charset="0"/>
                <a:ea typeface="黑体" panose="02010609060101010101" charset="-122"/>
                <a:cs typeface="Times New Roman" panose="02020603050405020304" pitchFamily="18" charset="0"/>
              </a:rPr>
              <a:t>-</a:t>
            </a:r>
            <a:r>
              <a:rPr lang="en-US" altLang="zh-CN" dirty="0" err="1">
                <a:latin typeface="Times New Roman" panose="02020603050405020304" pitchFamily="18" charset="0"/>
                <a:ea typeface="黑体" panose="02010609060101010101" charset="-122"/>
                <a:cs typeface="Times New Roman" panose="02020603050405020304" pitchFamily="18" charset="0"/>
              </a:rPr>
              <a:t>WordCount</a:t>
            </a:r>
            <a:endParaRPr lang="zh-CN" altLang="en-US" dirty="0">
              <a:latin typeface="Times New Roman" panose="02020603050405020304" pitchFamily="18" charset="0"/>
              <a:ea typeface="黑体" panose="02010609060101010101" charset="-122"/>
              <a:cs typeface="Times New Roman" panose="02020603050405020304" pitchFamily="18" charset="0"/>
            </a:endParaRPr>
          </a:p>
        </p:txBody>
      </p:sp>
      <p:sp>
        <p:nvSpPr>
          <p:cNvPr id="8" name="文本框 7"/>
          <p:cNvSpPr txBox="1"/>
          <p:nvPr/>
        </p:nvSpPr>
        <p:spPr>
          <a:xfrm>
            <a:off x="2017768" y="1309875"/>
            <a:ext cx="1881028" cy="461665"/>
          </a:xfrm>
          <a:prstGeom prst="rect">
            <a:avLst/>
          </a:prstGeom>
          <a:noFill/>
        </p:spPr>
        <p:txBody>
          <a:bodyPr wrap="none" rtlCol="0">
            <a:spAutoFit/>
          </a:bodyPr>
          <a:lstStyle/>
          <a:p>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Reduce</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阶段</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828" y="2040992"/>
            <a:ext cx="6670626" cy="4121011"/>
          </a:xfrm>
          <a:prstGeom prst="rect">
            <a:avLst/>
          </a:prstGeom>
        </p:spPr>
      </p:pic>
      <p:sp>
        <p:nvSpPr>
          <p:cNvPr id="10" name="矩形 9"/>
          <p:cNvSpPr/>
          <p:nvPr/>
        </p:nvSpPr>
        <p:spPr>
          <a:xfrm>
            <a:off x="6490139" y="3689132"/>
            <a:ext cx="804041" cy="23805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右箭头 10"/>
          <p:cNvSpPr/>
          <p:nvPr/>
        </p:nvSpPr>
        <p:spPr>
          <a:xfrm>
            <a:off x="6584731" y="4548353"/>
            <a:ext cx="614855" cy="331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6479181" y="4179021"/>
            <a:ext cx="801823" cy="307777"/>
          </a:xfrm>
          <a:prstGeom prst="rect">
            <a:avLst/>
          </a:prstGeom>
          <a:noFill/>
        </p:spPr>
        <p:txBody>
          <a:bodyPr wrap="none" rtlCol="0">
            <a:spAutoFit/>
          </a:bodyPr>
          <a:lstStyle/>
          <a:p>
            <a:r>
              <a:rPr kumimoji="1" lang="en-US" altLang="zh-CN" dirty="0">
                <a:solidFill>
                  <a:srgbClr val="FF0000"/>
                </a:solidFill>
              </a:rPr>
              <a:t>Reduce</a:t>
            </a:r>
            <a:endParaRPr kumimoji="1" lang="zh-CN" altLang="en-US" dirty="0">
              <a:solidFill>
                <a:srgbClr val="FF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4501" y="228561"/>
            <a:ext cx="4038285" cy="701731"/>
          </a:xfrm>
          <a:prstGeom prst="rect">
            <a:avLst/>
          </a:prstGeom>
          <a:noFill/>
        </p:spPr>
        <p:txBody>
          <a:bodyPr wrap="none" rtlCol="0">
            <a:spAutoFit/>
          </a:bodyPr>
          <a:lstStyle/>
          <a:p>
            <a:pPr defTabSz="914400">
              <a:lnSpc>
                <a:spcPct val="90000"/>
              </a:lnSpc>
              <a:spcBef>
                <a:spcPct val="0"/>
              </a:spcBef>
            </a:pPr>
            <a:r>
              <a:rPr lang="en-US" altLang="zh-CN" sz="4400" dirty="0">
                <a:latin typeface="Times New Roman" panose="02020603050405020304" pitchFamily="18" charset="0"/>
                <a:ea typeface="黑体" panose="02010609060101010101" charset="-122"/>
                <a:cs typeface="Times New Roman" panose="02020603050405020304" pitchFamily="18" charset="0"/>
              </a:rPr>
              <a:t>MapReduce</a:t>
            </a:r>
            <a:r>
              <a:rPr lang="zh-CN" altLang="en-US" sz="4400" dirty="0">
                <a:latin typeface="Times New Roman" panose="02020603050405020304" pitchFamily="18" charset="0"/>
                <a:ea typeface="黑体" panose="02010609060101010101" charset="-122"/>
                <a:cs typeface="Times New Roman" panose="02020603050405020304" pitchFamily="18" charset="0"/>
              </a:rPr>
              <a:t>实践</a:t>
            </a:r>
          </a:p>
        </p:txBody>
      </p:sp>
      <p:sp>
        <p:nvSpPr>
          <p:cNvPr id="6" name="圆角矩形 5"/>
          <p:cNvSpPr/>
          <p:nvPr/>
        </p:nvSpPr>
        <p:spPr>
          <a:xfrm>
            <a:off x="2108200" y="1537216"/>
            <a:ext cx="8242300" cy="96520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dirty="0"/>
              <a:t>./</a:t>
            </a:r>
            <a:r>
              <a:rPr lang="en-US" altLang="zh-CN" dirty="0" err="1"/>
              <a:t>sbin</a:t>
            </a:r>
            <a:r>
              <a:rPr lang="en-US" altLang="zh-CN" dirty="0"/>
              <a:t>/start-</a:t>
            </a:r>
            <a:r>
              <a:rPr lang="en-US" altLang="zh-CN" dirty="0" err="1"/>
              <a:t>dfs.sh</a:t>
            </a:r>
            <a:endParaRPr lang="zh-CN" altLang="en-US" dirty="0"/>
          </a:p>
          <a:p>
            <a:pPr algn="ctr"/>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a:t>
            </a:r>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JPS</a:t>
            </a:r>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查看是否成功启动</a:t>
            </a:r>
          </a:p>
        </p:txBody>
      </p:sp>
      <p:sp>
        <p:nvSpPr>
          <p:cNvPr id="7" name="圆角矩形 6"/>
          <p:cNvSpPr/>
          <p:nvPr/>
        </p:nvSpPr>
        <p:spPr>
          <a:xfrm>
            <a:off x="2108200" y="1136650"/>
            <a:ext cx="1892300" cy="596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启动</a:t>
            </a:r>
            <a:r>
              <a:rPr kumimoji="1" lang="en-US" altLang="zh-CN" b="1" dirty="0">
                <a:latin typeface="微软雅黑" panose="020B0503020204020204" pitchFamily="34" charset="-122"/>
                <a:ea typeface="微软雅黑" panose="020B0503020204020204" pitchFamily="34" charset="-122"/>
                <a:cs typeface="微软雅黑" panose="020B0503020204020204" pitchFamily="34" charset="-122"/>
              </a:rPr>
              <a:t>hadoop</a:t>
            </a:r>
            <a:endPar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圆角矩形 7"/>
          <p:cNvSpPr/>
          <p:nvPr/>
        </p:nvSpPr>
        <p:spPr>
          <a:xfrm>
            <a:off x="2108200" y="2965450"/>
            <a:ext cx="8242300" cy="365760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9" name="圆角矩形 8"/>
          <p:cNvSpPr/>
          <p:nvPr/>
        </p:nvSpPr>
        <p:spPr>
          <a:xfrm>
            <a:off x="2108200" y="2619375"/>
            <a:ext cx="1892300" cy="596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微软雅黑" panose="020B0503020204020204" pitchFamily="34" charset="-122"/>
                <a:ea typeface="微软雅黑" panose="020B0503020204020204" pitchFamily="34" charset="-122"/>
                <a:cs typeface="微软雅黑" panose="020B0503020204020204" pitchFamily="34" charset="-122"/>
              </a:rPr>
              <a:t>2.</a:t>
            </a:r>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创建输入文件</a:t>
            </a:r>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10336"/>
          <a:stretch>
            <a:fillRect/>
          </a:stretch>
        </p:blipFill>
        <p:spPr>
          <a:xfrm>
            <a:off x="2746375" y="3321082"/>
            <a:ext cx="6965950" cy="2698719"/>
          </a:xfrm>
          <a:prstGeom prst="rect">
            <a:avLst/>
          </a:prstGeom>
        </p:spPr>
      </p:pic>
      <p:sp>
        <p:nvSpPr>
          <p:cNvPr id="13" name="矩形 12"/>
          <p:cNvSpPr/>
          <p:nvPr/>
        </p:nvSpPr>
        <p:spPr>
          <a:xfrm>
            <a:off x="4000500" y="6136760"/>
            <a:ext cx="7181850" cy="307777"/>
          </a:xfrm>
          <a:prstGeom prst="rect">
            <a:avLst/>
          </a:prstGeom>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在本地创建两个文本文件</a:t>
            </a:r>
            <a:r>
              <a:rPr lang="en-US" altLang="zh-CN"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file1.txt</a:t>
            </a:r>
            <a:r>
              <a:rPr lang="zh-CN" altLang="en-US"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file2.txt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6858" y="309380"/>
            <a:ext cx="4038285" cy="701731"/>
          </a:xfrm>
          <a:prstGeom prst="rect">
            <a:avLst/>
          </a:prstGeom>
          <a:noFill/>
        </p:spPr>
        <p:txBody>
          <a:bodyPr wrap="none" rtlCol="0">
            <a:spAutoFit/>
          </a:bodyPr>
          <a:lstStyle/>
          <a:p>
            <a:pPr defTabSz="914400">
              <a:lnSpc>
                <a:spcPct val="90000"/>
              </a:lnSpc>
              <a:spcBef>
                <a:spcPct val="0"/>
              </a:spcBef>
            </a:pPr>
            <a:r>
              <a:rPr lang="en-US" altLang="zh-CN" sz="4400" dirty="0">
                <a:latin typeface="Times New Roman" panose="02020603050405020304" pitchFamily="18" charset="0"/>
                <a:ea typeface="黑体" panose="02010609060101010101" charset="-122"/>
                <a:cs typeface="Times New Roman" panose="02020603050405020304" pitchFamily="18" charset="0"/>
              </a:rPr>
              <a:t>MapReduce</a:t>
            </a:r>
            <a:r>
              <a:rPr lang="zh-CN" altLang="en-US" sz="4400" dirty="0">
                <a:latin typeface="Times New Roman" panose="02020603050405020304" pitchFamily="18" charset="0"/>
                <a:ea typeface="黑体" panose="02010609060101010101" charset="-122"/>
                <a:cs typeface="Times New Roman" panose="02020603050405020304" pitchFamily="18" charset="0"/>
              </a:rPr>
              <a:t>实践</a:t>
            </a:r>
          </a:p>
        </p:txBody>
      </p:sp>
      <p:sp>
        <p:nvSpPr>
          <p:cNvPr id="6" name="圆角矩形 5"/>
          <p:cNvSpPr/>
          <p:nvPr/>
        </p:nvSpPr>
        <p:spPr>
          <a:xfrm>
            <a:off x="2108200" y="1724025"/>
            <a:ext cx="8242300" cy="96520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圆角矩形 6"/>
          <p:cNvSpPr/>
          <p:nvPr/>
        </p:nvSpPr>
        <p:spPr>
          <a:xfrm>
            <a:off x="2108200" y="1323459"/>
            <a:ext cx="1892300" cy="596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微软雅黑" panose="020B0503020204020204" pitchFamily="34" charset="-122"/>
                <a:ea typeface="微软雅黑" panose="020B0503020204020204" pitchFamily="34" charset="-122"/>
                <a:cs typeface="微软雅黑" panose="020B0503020204020204" pitchFamily="34" charset="-122"/>
              </a:rPr>
              <a:t>3.</a:t>
            </a:r>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在</a:t>
            </a:r>
            <a:r>
              <a:rPr kumimoji="1" lang="en-US" altLang="zh-CN" b="1" dirty="0">
                <a:latin typeface="微软雅黑" panose="020B0503020204020204" pitchFamily="34" charset="-122"/>
                <a:ea typeface="微软雅黑" panose="020B0503020204020204" pitchFamily="34" charset="-122"/>
                <a:cs typeface="微软雅黑" panose="020B0503020204020204" pitchFamily="34" charset="-122"/>
              </a:rPr>
              <a:t>HDFS</a:t>
            </a:r>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上创建输入文件目录</a:t>
            </a:r>
          </a:p>
        </p:txBody>
      </p:sp>
      <p:sp>
        <p:nvSpPr>
          <p:cNvPr id="8" name="圆角矩形 7"/>
          <p:cNvSpPr/>
          <p:nvPr/>
        </p:nvSpPr>
        <p:spPr>
          <a:xfrm>
            <a:off x="2108200" y="3803650"/>
            <a:ext cx="8242300" cy="172085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9" name="圆角矩形 8"/>
          <p:cNvSpPr/>
          <p:nvPr/>
        </p:nvSpPr>
        <p:spPr>
          <a:xfrm>
            <a:off x="2108200" y="3457575"/>
            <a:ext cx="1892300" cy="596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微软雅黑" panose="020B0503020204020204" pitchFamily="34" charset="-122"/>
                <a:ea typeface="微软雅黑" panose="020B0503020204020204" pitchFamily="34" charset="-122"/>
                <a:cs typeface="微软雅黑" panose="020B0503020204020204" pitchFamily="34" charset="-122"/>
              </a:rPr>
              <a:t>4.</a:t>
            </a:r>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本地文件上传至</a:t>
            </a:r>
            <a:r>
              <a:rPr kumimoji="1" lang="en-US" altLang="zh-CN" b="1" dirty="0">
                <a:latin typeface="微软雅黑" panose="020B0503020204020204" pitchFamily="34" charset="-122"/>
                <a:ea typeface="微软雅黑" panose="020B0503020204020204" pitchFamily="34" charset="-122"/>
                <a:cs typeface="微软雅黑" panose="020B0503020204020204" pitchFamily="34" charset="-122"/>
              </a:rPr>
              <a:t>HDFS</a:t>
            </a:r>
            <a:endPar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9331" y="1978025"/>
            <a:ext cx="5473700" cy="609600"/>
          </a:xfrm>
          <a:prstGeom prst="rect">
            <a:avLst/>
          </a:prstGeom>
        </p:spPr>
      </p:pic>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31667" b="62915"/>
          <a:stretch>
            <a:fillRect/>
          </a:stretch>
        </p:blipFill>
        <p:spPr>
          <a:xfrm>
            <a:off x="2924631" y="4517510"/>
            <a:ext cx="6248400" cy="601713"/>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6568" y="186096"/>
            <a:ext cx="4038285" cy="701731"/>
          </a:xfrm>
          <a:prstGeom prst="rect">
            <a:avLst/>
          </a:prstGeom>
          <a:noFill/>
        </p:spPr>
        <p:txBody>
          <a:bodyPr wrap="none" rtlCol="0">
            <a:spAutoFit/>
          </a:bodyPr>
          <a:lstStyle/>
          <a:p>
            <a:pPr defTabSz="914400">
              <a:lnSpc>
                <a:spcPct val="90000"/>
              </a:lnSpc>
              <a:spcBef>
                <a:spcPct val="0"/>
              </a:spcBef>
            </a:pPr>
            <a:r>
              <a:rPr lang="en-US" altLang="zh-CN" sz="4400" dirty="0">
                <a:latin typeface="Times New Roman" panose="02020603050405020304" pitchFamily="18" charset="0"/>
                <a:ea typeface="黑体" panose="02010609060101010101" charset="-122"/>
                <a:cs typeface="Times New Roman" panose="02020603050405020304" pitchFamily="18" charset="0"/>
              </a:rPr>
              <a:t>MapReduce</a:t>
            </a:r>
            <a:r>
              <a:rPr lang="zh-CN" altLang="en-US" sz="4400" dirty="0">
                <a:latin typeface="Times New Roman" panose="02020603050405020304" pitchFamily="18" charset="0"/>
                <a:ea typeface="黑体" panose="02010609060101010101" charset="-122"/>
                <a:cs typeface="Times New Roman" panose="02020603050405020304" pitchFamily="18" charset="0"/>
              </a:rPr>
              <a:t>实践</a:t>
            </a:r>
          </a:p>
        </p:txBody>
      </p:sp>
      <p:sp>
        <p:nvSpPr>
          <p:cNvPr id="6" name="圆角矩形 5"/>
          <p:cNvSpPr/>
          <p:nvPr/>
        </p:nvSpPr>
        <p:spPr>
          <a:xfrm>
            <a:off x="1752600" y="1724024"/>
            <a:ext cx="8813800" cy="3368676"/>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圆角矩形 6"/>
          <p:cNvSpPr/>
          <p:nvPr/>
        </p:nvSpPr>
        <p:spPr>
          <a:xfrm>
            <a:off x="2108200" y="1323459"/>
            <a:ext cx="2235200" cy="8609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微软雅黑" panose="020B0503020204020204" pitchFamily="34" charset="-122"/>
                <a:ea typeface="微软雅黑" panose="020B0503020204020204" pitchFamily="34" charset="-122"/>
                <a:cs typeface="微软雅黑" panose="020B0503020204020204" pitchFamily="34" charset="-122"/>
              </a:rPr>
              <a:t>5.</a:t>
            </a:r>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运行</a:t>
            </a:r>
            <a:r>
              <a:rPr kumimoji="1" lang="en-US" altLang="zh-CN" b="1" dirty="0" err="1">
                <a:latin typeface="微软雅黑" panose="020B0503020204020204" pitchFamily="34" charset="-122"/>
                <a:ea typeface="微软雅黑" panose="020B0503020204020204" pitchFamily="34" charset="-122"/>
                <a:cs typeface="微软雅黑" panose="020B0503020204020204" pitchFamily="34" charset="-122"/>
              </a:rPr>
              <a:t>WordCount</a:t>
            </a:r>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示例</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439" y="2704801"/>
            <a:ext cx="8566122" cy="1867496"/>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6568" y="186322"/>
            <a:ext cx="2852063" cy="584775"/>
          </a:xfrm>
          <a:prstGeom prst="rect">
            <a:avLst/>
          </a:prstGeom>
          <a:noFill/>
        </p:spPr>
        <p:txBody>
          <a:bodyPr wrap="none" rtlCol="0">
            <a:spAutoFit/>
          </a:bodyPr>
          <a:lstStyle/>
          <a:p>
            <a:r>
              <a:rPr kumimoji="1" lang="en-US" altLang="zh-CN" sz="3200" dirty="0">
                <a:latin typeface="黑体" panose="02010609060101010101" charset="-122"/>
                <a:ea typeface="黑体" panose="02010609060101010101" charset="-122"/>
                <a:cs typeface="黑体" panose="02010609060101010101" charset="-122"/>
              </a:rPr>
              <a:t>MapReduce</a:t>
            </a:r>
            <a:r>
              <a:rPr kumimoji="1" lang="zh-CN" altLang="en-US" sz="3200" dirty="0">
                <a:latin typeface="黑体" panose="02010609060101010101" charset="-122"/>
                <a:ea typeface="黑体" panose="02010609060101010101" charset="-122"/>
                <a:cs typeface="黑体" panose="02010609060101010101" charset="-122"/>
              </a:rPr>
              <a:t>实践</a:t>
            </a:r>
          </a:p>
        </p:txBody>
      </p:sp>
      <p:sp>
        <p:nvSpPr>
          <p:cNvPr id="6" name="圆角矩形 5"/>
          <p:cNvSpPr/>
          <p:nvPr/>
        </p:nvSpPr>
        <p:spPr>
          <a:xfrm>
            <a:off x="1752600" y="1724024"/>
            <a:ext cx="8813800" cy="3368676"/>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圆角矩形 6"/>
          <p:cNvSpPr/>
          <p:nvPr/>
        </p:nvSpPr>
        <p:spPr>
          <a:xfrm>
            <a:off x="2108200" y="1323459"/>
            <a:ext cx="2235200" cy="8609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微软雅黑" panose="020B0503020204020204" pitchFamily="34" charset="-122"/>
                <a:ea typeface="微软雅黑" panose="020B0503020204020204" pitchFamily="34" charset="-122"/>
                <a:cs typeface="微软雅黑" panose="020B0503020204020204" pitchFamily="34" charset="-122"/>
              </a:rPr>
              <a:t>6.</a:t>
            </a:r>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运行过程信息</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300" y="2584966"/>
            <a:ext cx="8534400" cy="1858297"/>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8323" y="258693"/>
            <a:ext cx="2852063" cy="584775"/>
          </a:xfrm>
          <a:prstGeom prst="rect">
            <a:avLst/>
          </a:prstGeom>
          <a:noFill/>
        </p:spPr>
        <p:txBody>
          <a:bodyPr wrap="none" rtlCol="0">
            <a:spAutoFit/>
          </a:bodyPr>
          <a:lstStyle/>
          <a:p>
            <a:r>
              <a:rPr kumimoji="1" lang="en-US" altLang="zh-CN" sz="3200" dirty="0">
                <a:latin typeface="黑体" panose="02010609060101010101" charset="-122"/>
                <a:ea typeface="黑体" panose="02010609060101010101" charset="-122"/>
                <a:cs typeface="黑体" panose="02010609060101010101" charset="-122"/>
              </a:rPr>
              <a:t>MapReduce</a:t>
            </a:r>
            <a:r>
              <a:rPr kumimoji="1" lang="zh-CN" altLang="en-US" sz="3200" dirty="0">
                <a:latin typeface="黑体" panose="02010609060101010101" charset="-122"/>
                <a:ea typeface="黑体" panose="02010609060101010101" charset="-122"/>
                <a:cs typeface="黑体" panose="02010609060101010101" charset="-122"/>
              </a:rPr>
              <a:t>实践</a:t>
            </a:r>
          </a:p>
        </p:txBody>
      </p:sp>
      <p:sp>
        <p:nvSpPr>
          <p:cNvPr id="6" name="圆角矩形 5"/>
          <p:cNvSpPr/>
          <p:nvPr/>
        </p:nvSpPr>
        <p:spPr>
          <a:xfrm>
            <a:off x="1752600" y="1724024"/>
            <a:ext cx="8813800" cy="3368676"/>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圆角矩形 6"/>
          <p:cNvSpPr/>
          <p:nvPr/>
        </p:nvSpPr>
        <p:spPr>
          <a:xfrm>
            <a:off x="2108200" y="1323459"/>
            <a:ext cx="2235200" cy="8609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微软雅黑" panose="020B0503020204020204" pitchFamily="34" charset="-122"/>
                <a:ea typeface="微软雅黑" panose="020B0503020204020204" pitchFamily="34" charset="-122"/>
                <a:cs typeface="微软雅黑" panose="020B0503020204020204" pitchFamily="34" charset="-122"/>
              </a:rPr>
              <a:t>7.</a:t>
            </a:r>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rPr>
              <a:t>查看运行结果</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301" y="2900362"/>
            <a:ext cx="7766755" cy="1214438"/>
          </a:xfrm>
          <a:prstGeom prst="rect">
            <a:avLst/>
          </a:prstGeom>
        </p:spPr>
      </p:pic>
    </p:spTree>
    <p:extLst>
      <p:ext uri="{BB962C8B-B14F-4D97-AF65-F5344CB8AC3E}">
        <p14:creationId xmlns:p14="http://schemas.microsoft.com/office/powerpoint/2010/main" val="1705343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EB242B46-2BE2-402C-AD51-C42DE4156168}"/>
              </a:ext>
            </a:extLst>
          </p:cNvPr>
          <p:cNvGrpSpPr/>
          <p:nvPr/>
        </p:nvGrpSpPr>
        <p:grpSpPr>
          <a:xfrm>
            <a:off x="0" y="0"/>
            <a:ext cx="12192000" cy="6845300"/>
            <a:chOff x="0" y="0"/>
            <a:chExt cx="12192000" cy="6845300"/>
          </a:xfrm>
        </p:grpSpPr>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发展历程</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大数据概念</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a:extLst>
                <a:ext uri="{FF2B5EF4-FFF2-40B4-BE49-F238E27FC236}">
                  <a16:creationId xmlns:a16="http://schemas.microsoft.com/office/drawing/2014/main" id="{E80D45C7-30AD-4517-B522-87B7E7050A4A}"/>
                </a:ext>
              </a:extLst>
            </p:cNvPr>
            <p:cNvGrpSpPr/>
            <p:nvPr/>
          </p:nvGrpSpPr>
          <p:grpSpPr>
            <a:xfrm>
              <a:off x="0" y="12700"/>
              <a:ext cx="12192000" cy="6832600"/>
              <a:chOff x="0" y="12700"/>
              <a:chExt cx="12192000" cy="6832600"/>
            </a:xfrm>
          </p:grpSpPr>
          <p:pic>
            <p:nvPicPr>
              <p:cNvPr id="3074" name="Picture 2" descr="big-data-history">
                <a:extLst>
                  <a:ext uri="{FF2B5EF4-FFF2-40B4-BE49-F238E27FC236}">
                    <a16:creationId xmlns:a16="http://schemas.microsoft.com/office/drawing/2014/main" id="{2F1B02C2-F876-404C-84A1-B5CB46DCC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00"/>
                <a:ext cx="12192000" cy="6832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圆角 1">
                <a:extLst>
                  <a:ext uri="{FF2B5EF4-FFF2-40B4-BE49-F238E27FC236}">
                    <a16:creationId xmlns:a16="http://schemas.microsoft.com/office/drawing/2014/main" id="{0D0D8370-0072-4E15-8FCD-E1E508058634}"/>
                  </a:ext>
                </a:extLst>
              </p:cNvPr>
              <p:cNvSpPr/>
              <p:nvPr/>
            </p:nvSpPr>
            <p:spPr>
              <a:xfrm>
                <a:off x="101032" y="252919"/>
                <a:ext cx="5631802" cy="73930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圆角矩形 30">
              <a:extLst>
                <a:ext uri="{FF2B5EF4-FFF2-40B4-BE49-F238E27FC236}">
                  <a16:creationId xmlns:a16="http://schemas.microsoft.com/office/drawing/2014/main" id="{C48296B5-A82A-4C8A-B622-5DFDDA37DF0D}"/>
                </a:ext>
              </a:extLst>
            </p:cNvPr>
            <p:cNvSpPr/>
            <p:nvPr/>
          </p:nvSpPr>
          <p:spPr>
            <a:xfrm>
              <a:off x="1492250" y="4146325"/>
              <a:ext cx="1529810" cy="779309"/>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大数据是</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第三次浪潮的华彩乐章</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a:extLst>
                <a:ext uri="{FF2B5EF4-FFF2-40B4-BE49-F238E27FC236}">
                  <a16:creationId xmlns:a16="http://schemas.microsoft.com/office/drawing/2014/main" id="{B8DCCE6C-6E06-468C-8D67-F4485CF6E78B}"/>
                </a:ext>
              </a:extLst>
            </p:cNvPr>
            <p:cNvSpPr txBox="1"/>
            <p:nvPr/>
          </p:nvSpPr>
          <p:spPr>
            <a:xfrm>
              <a:off x="1797050" y="4688380"/>
              <a:ext cx="601447" cy="338554"/>
            </a:xfrm>
            <a:prstGeom prst="rect">
              <a:avLst/>
            </a:prstGeom>
            <a:noFill/>
          </p:spPr>
          <p:txBody>
            <a:bodyPr wrap="none" rtlCol="0">
              <a:spAutoFit/>
            </a:bodyPr>
            <a:lstStyle/>
            <a:p>
              <a:r>
                <a:rPr lang="en-US" altLang="zh-CN" sz="1600" b="1" dirty="0"/>
                <a:t>1980</a:t>
              </a:r>
              <a:endParaRPr lang="zh-CN" altLang="en-US" sz="1600" b="1" dirty="0"/>
            </a:p>
          </p:txBody>
        </p:sp>
        <p:sp>
          <p:nvSpPr>
            <p:cNvPr id="5" name="矩形 4">
              <a:extLst>
                <a:ext uri="{FF2B5EF4-FFF2-40B4-BE49-F238E27FC236}">
                  <a16:creationId xmlns:a16="http://schemas.microsoft.com/office/drawing/2014/main" id="{EAD579B5-69FD-4C84-B406-A3A5A06E4EBB}"/>
                </a:ext>
              </a:extLst>
            </p:cNvPr>
            <p:cNvSpPr/>
            <p:nvPr/>
          </p:nvSpPr>
          <p:spPr>
            <a:xfrm>
              <a:off x="1575881" y="4779523"/>
              <a:ext cx="1057072" cy="21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1980</a:t>
              </a:r>
              <a:endParaRPr lang="zh-CN" altLang="en-US" sz="1400" b="1" dirty="0"/>
            </a:p>
          </p:txBody>
        </p:sp>
        <p:sp>
          <p:nvSpPr>
            <p:cNvPr id="23" name="圆角矩形 32">
              <a:extLst>
                <a:ext uri="{FF2B5EF4-FFF2-40B4-BE49-F238E27FC236}">
                  <a16:creationId xmlns:a16="http://schemas.microsoft.com/office/drawing/2014/main" id="{2E7FA57A-9653-470F-964A-3961F8763F3C}"/>
                </a:ext>
              </a:extLst>
            </p:cNvPr>
            <p:cNvSpPr/>
            <p:nvPr/>
          </p:nvSpPr>
          <p:spPr>
            <a:xfrm>
              <a:off x="3610907" y="4029014"/>
              <a:ext cx="1806805" cy="89662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solidFill>
                    <a:schemeClr val="tx1"/>
                  </a:solidFill>
                  <a:latin typeface="微软雅黑" panose="020B0503020204020204" charset="-122"/>
                  <a:ea typeface="微软雅黑" panose="020B0503020204020204" charset="-122"/>
                </a:rPr>
                <a:t>IEEE</a:t>
              </a:r>
              <a:r>
                <a:rPr lang="zh-CN" altLang="en-US" sz="1200" dirty="0">
                  <a:solidFill>
                    <a:schemeClr val="tx1"/>
                  </a:solidFill>
                  <a:latin typeface="微软雅黑" panose="020B0503020204020204" charset="-122"/>
                  <a:ea typeface="微软雅黑" panose="020B0503020204020204" charset="-122"/>
                </a:rPr>
                <a:t>的数字图书馆中出现第一篇使用</a:t>
              </a:r>
              <a:r>
                <a:rPr lang="en-US" altLang="zh-CN" sz="1200" dirty="0">
                  <a:solidFill>
                    <a:schemeClr val="tx1"/>
                  </a:solidFill>
                  <a:latin typeface="微软雅黑" panose="020B0503020204020204" charset="-122"/>
                  <a:ea typeface="微软雅黑" panose="020B0503020204020204" charset="-122"/>
                </a:rPr>
                <a:t>“</a:t>
              </a:r>
              <a:r>
                <a:rPr lang="zh-CN" altLang="en-US" sz="1200" dirty="0">
                  <a:solidFill>
                    <a:schemeClr val="tx1"/>
                  </a:solidFill>
                  <a:latin typeface="微软雅黑" panose="020B0503020204020204" charset="-122"/>
                  <a:ea typeface="微软雅黑" panose="020B0503020204020204" charset="-122"/>
                </a:rPr>
                <a:t>大数据</a:t>
              </a:r>
              <a:r>
                <a:rPr lang="en-US" altLang="zh-CN" sz="1200" dirty="0">
                  <a:solidFill>
                    <a:schemeClr val="tx1"/>
                  </a:solidFill>
                  <a:latin typeface="微软雅黑" panose="020B0503020204020204" charset="-122"/>
                  <a:ea typeface="微软雅黑" panose="020B0503020204020204" charset="-122"/>
                </a:rPr>
                <a:t>”</a:t>
              </a:r>
              <a:r>
                <a:rPr lang="zh-CN" altLang="en-US" sz="1200" dirty="0">
                  <a:solidFill>
                    <a:schemeClr val="tx1"/>
                  </a:solidFill>
                  <a:latin typeface="微软雅黑" panose="020B0503020204020204" charset="-122"/>
                  <a:ea typeface="微软雅黑" panose="020B0503020204020204" charset="-122"/>
                </a:rPr>
                <a:t>这一术语的文章。</a:t>
              </a:r>
              <a:endParaRPr lang="zh-CN" altLang="en-US" sz="1200" dirty="0">
                <a:solidFill>
                  <a:schemeClr val="tx1"/>
                </a:solidFill>
                <a:latin typeface="微软雅黑" panose="020B0503020204020204" charset="-122"/>
                <a:ea typeface="微软雅黑" panose="020B0503020204020204" charset="-122"/>
                <a:sym typeface="+mn-ea"/>
              </a:endParaRPr>
            </a:p>
          </p:txBody>
        </p:sp>
        <p:sp>
          <p:nvSpPr>
            <p:cNvPr id="24" name="矩形 23">
              <a:extLst>
                <a:ext uri="{FF2B5EF4-FFF2-40B4-BE49-F238E27FC236}">
                  <a16:creationId xmlns:a16="http://schemas.microsoft.com/office/drawing/2014/main" id="{A5F86E79-81A1-4143-98DB-5B2BE23724F3}"/>
                </a:ext>
              </a:extLst>
            </p:cNvPr>
            <p:cNvSpPr/>
            <p:nvPr/>
          </p:nvSpPr>
          <p:spPr>
            <a:xfrm>
              <a:off x="3680298" y="4871604"/>
              <a:ext cx="1138812" cy="21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1997</a:t>
              </a:r>
              <a:endParaRPr lang="zh-CN" altLang="en-US" sz="1400" b="1" dirty="0"/>
            </a:p>
          </p:txBody>
        </p:sp>
        <p:sp>
          <p:nvSpPr>
            <p:cNvPr id="25" name="圆角矩形 32">
              <a:extLst>
                <a:ext uri="{FF2B5EF4-FFF2-40B4-BE49-F238E27FC236}">
                  <a16:creationId xmlns:a16="http://schemas.microsoft.com/office/drawing/2014/main" id="{6303385E-8338-44C0-8C73-5213C65615FE}"/>
                </a:ext>
              </a:extLst>
            </p:cNvPr>
            <p:cNvSpPr/>
            <p:nvPr/>
          </p:nvSpPr>
          <p:spPr>
            <a:xfrm>
              <a:off x="4417030" y="757895"/>
              <a:ext cx="1575720" cy="89662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solidFill>
                    <a:schemeClr val="tx1"/>
                  </a:solidFill>
                  <a:latin typeface="微软雅黑" panose="020B0503020204020204" charset="-122"/>
                  <a:ea typeface="微软雅黑" panose="020B0503020204020204" charset="-122"/>
                </a:rPr>
                <a:t>IEEE</a:t>
              </a:r>
              <a:r>
                <a:rPr lang="zh-CN" altLang="en-US" sz="1200" dirty="0">
                  <a:solidFill>
                    <a:schemeClr val="tx1"/>
                  </a:solidFill>
                  <a:latin typeface="微软雅黑" panose="020B0503020204020204" charset="-122"/>
                  <a:ea typeface="微软雅黑" panose="020B0503020204020204" charset="-122"/>
                </a:rPr>
                <a:t>在可视化年会上设置了“自动化或者交互：什么更适合大数据”专题讨论小组。</a:t>
              </a:r>
            </a:p>
          </p:txBody>
        </p:sp>
        <p:sp>
          <p:nvSpPr>
            <p:cNvPr id="26" name="矩形 25">
              <a:extLst>
                <a:ext uri="{FF2B5EF4-FFF2-40B4-BE49-F238E27FC236}">
                  <a16:creationId xmlns:a16="http://schemas.microsoft.com/office/drawing/2014/main" id="{336DB521-5BB5-4887-A7D4-2F8AA0F3A399}"/>
                </a:ext>
              </a:extLst>
            </p:cNvPr>
            <p:cNvSpPr/>
            <p:nvPr/>
          </p:nvSpPr>
          <p:spPr>
            <a:xfrm>
              <a:off x="4560043" y="1673945"/>
              <a:ext cx="1075513" cy="21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1999</a:t>
              </a:r>
              <a:endParaRPr lang="zh-CN" altLang="en-US" sz="1400" b="1" dirty="0"/>
            </a:p>
          </p:txBody>
        </p:sp>
        <p:sp>
          <p:nvSpPr>
            <p:cNvPr id="32" name="矩形: 圆角 31">
              <a:extLst>
                <a:ext uri="{FF2B5EF4-FFF2-40B4-BE49-F238E27FC236}">
                  <a16:creationId xmlns:a16="http://schemas.microsoft.com/office/drawing/2014/main" id="{D552187B-8730-491E-A1F9-5EDBD764250A}"/>
                </a:ext>
              </a:extLst>
            </p:cNvPr>
            <p:cNvSpPr/>
            <p:nvPr/>
          </p:nvSpPr>
          <p:spPr>
            <a:xfrm>
              <a:off x="4570972" y="1915630"/>
              <a:ext cx="1415294" cy="20255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a:extLst>
                <a:ext uri="{FF2B5EF4-FFF2-40B4-BE49-F238E27FC236}">
                  <a16:creationId xmlns:a16="http://schemas.microsoft.com/office/drawing/2014/main" id="{A04EFAF5-307E-44B9-BFDC-9DC7C7EFA80F}"/>
                </a:ext>
              </a:extLst>
            </p:cNvPr>
            <p:cNvSpPr/>
            <p:nvPr/>
          </p:nvSpPr>
          <p:spPr>
            <a:xfrm>
              <a:off x="6373989" y="1735618"/>
              <a:ext cx="1238672" cy="813029"/>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微软雅黑" panose="020B0503020204020204" charset="-122"/>
                  <a:ea typeface="微软雅黑" panose="020B0503020204020204" charset="-122"/>
                </a:rPr>
                <a:t>用于处理存储超大数据集的</a:t>
              </a:r>
              <a:r>
                <a:rPr lang="en-US" altLang="zh-CN" sz="1200" dirty="0">
                  <a:solidFill>
                    <a:schemeClr val="tx1"/>
                  </a:solidFill>
                  <a:latin typeface="微软雅黑" panose="020B0503020204020204" charset="-122"/>
                  <a:ea typeface="微软雅黑" panose="020B0503020204020204" charset="-122"/>
                </a:rPr>
                <a:t>Hadoop</a:t>
              </a:r>
              <a:r>
                <a:rPr lang="zh-CN" altLang="en-US" sz="1200" dirty="0">
                  <a:solidFill>
                    <a:schemeClr val="tx1"/>
                  </a:solidFill>
                  <a:latin typeface="微软雅黑" panose="020B0503020204020204" charset="-122"/>
                  <a:ea typeface="微软雅黑" panose="020B0503020204020204" charset="-122"/>
                </a:rPr>
                <a:t>被提出</a:t>
              </a:r>
              <a:endParaRPr lang="en-US" altLang="zh-CN" sz="1200" dirty="0">
                <a:solidFill>
                  <a:schemeClr val="tx1"/>
                </a:solidFill>
                <a:latin typeface="微软雅黑" panose="020B0503020204020204" charset="-122"/>
                <a:ea typeface="微软雅黑" panose="020B0503020204020204" charset="-122"/>
              </a:endParaRPr>
            </a:p>
            <a:p>
              <a:endParaRPr lang="zh-CN" altLang="en-US" sz="1200" dirty="0">
                <a:solidFill>
                  <a:schemeClr val="tx1"/>
                </a:solidFill>
                <a:latin typeface="微软雅黑" panose="020B0503020204020204" charset="-122"/>
                <a:ea typeface="微软雅黑" panose="020B0503020204020204" charset="-122"/>
              </a:endParaRPr>
            </a:p>
          </p:txBody>
        </p:sp>
        <p:sp>
          <p:nvSpPr>
            <p:cNvPr id="34" name="圆角矩形 38">
              <a:extLst>
                <a:ext uri="{FF2B5EF4-FFF2-40B4-BE49-F238E27FC236}">
                  <a16:creationId xmlns:a16="http://schemas.microsoft.com/office/drawing/2014/main" id="{034299E3-BF77-43ED-96D8-55F0EECC951B}"/>
                </a:ext>
              </a:extLst>
            </p:cNvPr>
            <p:cNvSpPr/>
            <p:nvPr/>
          </p:nvSpPr>
          <p:spPr>
            <a:xfrm>
              <a:off x="8833582" y="5770127"/>
              <a:ext cx="1866845" cy="3651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solidFill>
                    <a:schemeClr val="tx1"/>
                  </a:solidFill>
                  <a:latin typeface="微软雅黑" panose="020B0503020204020204" charset="-122"/>
                  <a:ea typeface="微软雅黑" panose="020B0503020204020204" charset="-122"/>
                </a:rPr>
                <a:t>“</a:t>
              </a:r>
              <a:r>
                <a:rPr lang="zh-CN" altLang="en-US" sz="1200" dirty="0">
                  <a:solidFill>
                    <a:schemeClr val="tx1"/>
                  </a:solidFill>
                  <a:latin typeface="微软雅黑" panose="020B0503020204020204" charset="-122"/>
                  <a:ea typeface="微软雅黑" panose="020B0503020204020204" charset="-122"/>
                </a:rPr>
                <a:t>大数据</a:t>
              </a:r>
              <a:r>
                <a:rPr lang="en-US" altLang="zh-CN" sz="1200" dirty="0">
                  <a:solidFill>
                    <a:schemeClr val="tx1"/>
                  </a:solidFill>
                  <a:latin typeface="微软雅黑" panose="020B0503020204020204" charset="-122"/>
                  <a:ea typeface="微软雅黑" panose="020B0503020204020204" charset="-122"/>
                </a:rPr>
                <a:t>”</a:t>
              </a:r>
              <a:r>
                <a:rPr lang="zh-CN" altLang="en-US" sz="1200" dirty="0">
                  <a:solidFill>
                    <a:schemeClr val="tx1"/>
                  </a:solidFill>
                  <a:latin typeface="微软雅黑" panose="020B0503020204020204" charset="-122"/>
                  <a:ea typeface="微软雅黑" panose="020B0503020204020204" charset="-122"/>
                </a:rPr>
                <a:t>成为互联网信息技术行业流行词汇</a:t>
              </a:r>
              <a:endParaRPr lang="zh-CN" altLang="en-US" sz="1200" dirty="0">
                <a:solidFill>
                  <a:schemeClr val="tx1"/>
                </a:solidFill>
                <a:latin typeface="微软雅黑" panose="020B0503020204020204" charset="-122"/>
                <a:ea typeface="微软雅黑" panose="020B0503020204020204" charset="-122"/>
                <a:sym typeface="+mn-ea"/>
              </a:endParaRPr>
            </a:p>
          </p:txBody>
        </p:sp>
        <p:sp>
          <p:nvSpPr>
            <p:cNvPr id="35" name="圆角矩形 32">
              <a:extLst>
                <a:ext uri="{FF2B5EF4-FFF2-40B4-BE49-F238E27FC236}">
                  <a16:creationId xmlns:a16="http://schemas.microsoft.com/office/drawing/2014/main" id="{48C05EAD-9C19-4791-A948-2D94B23CBB43}"/>
                </a:ext>
              </a:extLst>
            </p:cNvPr>
            <p:cNvSpPr/>
            <p:nvPr/>
          </p:nvSpPr>
          <p:spPr>
            <a:xfrm>
              <a:off x="8572145" y="980528"/>
              <a:ext cx="1343286" cy="49743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微软雅黑" panose="020B0503020204020204" charset="-122"/>
                  <a:ea typeface="微软雅黑" panose="020B0503020204020204" charset="-122"/>
                </a:rPr>
                <a:t>麦肯锡提出：大数据时代到来</a:t>
              </a:r>
            </a:p>
          </p:txBody>
        </p:sp>
        <p:sp>
          <p:nvSpPr>
            <p:cNvPr id="36" name="矩形 35">
              <a:extLst>
                <a:ext uri="{FF2B5EF4-FFF2-40B4-BE49-F238E27FC236}">
                  <a16:creationId xmlns:a16="http://schemas.microsoft.com/office/drawing/2014/main" id="{0194714A-252A-4C48-9235-D98F0EC07828}"/>
                </a:ext>
              </a:extLst>
            </p:cNvPr>
            <p:cNvSpPr/>
            <p:nvPr/>
          </p:nvSpPr>
          <p:spPr>
            <a:xfrm>
              <a:off x="8663575" y="707383"/>
              <a:ext cx="1075513" cy="21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2011</a:t>
              </a:r>
              <a:endParaRPr lang="zh-CN" altLang="en-US" sz="1400" b="1" dirty="0"/>
            </a:p>
          </p:txBody>
        </p:sp>
        <p:sp>
          <p:nvSpPr>
            <p:cNvPr id="37" name="矩形 36">
              <a:extLst>
                <a:ext uri="{FF2B5EF4-FFF2-40B4-BE49-F238E27FC236}">
                  <a16:creationId xmlns:a16="http://schemas.microsoft.com/office/drawing/2014/main" id="{EEFDDBBF-CF2A-4865-9B07-17D17D2F178F}"/>
                </a:ext>
              </a:extLst>
            </p:cNvPr>
            <p:cNvSpPr/>
            <p:nvPr/>
          </p:nvSpPr>
          <p:spPr>
            <a:xfrm>
              <a:off x="8936477" y="6150617"/>
              <a:ext cx="1138812" cy="21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2009-2018</a:t>
              </a:r>
              <a:endParaRPr lang="zh-CN" altLang="en-US" sz="1400" b="1" dirty="0"/>
            </a:p>
          </p:txBody>
        </p:sp>
        <p:sp>
          <p:nvSpPr>
            <p:cNvPr id="38" name="矩形 37">
              <a:extLst>
                <a:ext uri="{FF2B5EF4-FFF2-40B4-BE49-F238E27FC236}">
                  <a16:creationId xmlns:a16="http://schemas.microsoft.com/office/drawing/2014/main" id="{012F7CC9-D9F8-44A9-B14F-7D46514988D9}"/>
                </a:ext>
              </a:extLst>
            </p:cNvPr>
            <p:cNvSpPr/>
            <p:nvPr/>
          </p:nvSpPr>
          <p:spPr>
            <a:xfrm>
              <a:off x="6436926" y="1483129"/>
              <a:ext cx="1075513" cy="21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2005</a:t>
              </a:r>
              <a:endParaRPr lang="zh-CN" altLang="en-US" sz="1400" b="1" dirty="0"/>
            </a:p>
          </p:txBody>
        </p:sp>
        <p:sp>
          <p:nvSpPr>
            <p:cNvPr id="39" name="矩形: 圆角 38">
              <a:extLst>
                <a:ext uri="{FF2B5EF4-FFF2-40B4-BE49-F238E27FC236}">
                  <a16:creationId xmlns:a16="http://schemas.microsoft.com/office/drawing/2014/main" id="{D4DED820-00B8-4A51-B4AE-826F5BB60D3E}"/>
                </a:ext>
              </a:extLst>
            </p:cNvPr>
            <p:cNvSpPr/>
            <p:nvPr/>
          </p:nvSpPr>
          <p:spPr>
            <a:xfrm>
              <a:off x="8601464" y="1496572"/>
              <a:ext cx="1137264" cy="53637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FBA8D454-63EE-494E-8DAB-A14196C1A4C2}"/>
                </a:ext>
              </a:extLst>
            </p:cNvPr>
            <p:cNvSpPr/>
            <p:nvPr/>
          </p:nvSpPr>
          <p:spPr>
            <a:xfrm>
              <a:off x="3134359" y="6430914"/>
              <a:ext cx="1075513" cy="216000"/>
            </a:xfrm>
            <a:prstGeom prst="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1995-2005</a:t>
              </a:r>
              <a:endParaRPr lang="zh-CN" altLang="en-US" sz="1400" b="1" dirty="0"/>
            </a:p>
          </p:txBody>
        </p:sp>
        <p:sp>
          <p:nvSpPr>
            <p:cNvPr id="41" name="圆角矩形 38">
              <a:extLst>
                <a:ext uri="{FF2B5EF4-FFF2-40B4-BE49-F238E27FC236}">
                  <a16:creationId xmlns:a16="http://schemas.microsoft.com/office/drawing/2014/main" id="{B7FCA7FB-B609-4097-85A0-F0F612362FF1}"/>
                </a:ext>
              </a:extLst>
            </p:cNvPr>
            <p:cNvSpPr/>
            <p:nvPr/>
          </p:nvSpPr>
          <p:spPr>
            <a:xfrm>
              <a:off x="3077995" y="6052819"/>
              <a:ext cx="1233790" cy="3651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微软雅黑" panose="020B0503020204020204" charset="-122"/>
                  <a:ea typeface="微软雅黑" panose="020B0503020204020204" charset="-122"/>
                  <a:sym typeface="+mn-ea"/>
                </a:rPr>
                <a:t>部落游戏的</a:t>
              </a:r>
              <a:endParaRPr lang="en-US" altLang="zh-CN" sz="1200" dirty="0">
                <a:solidFill>
                  <a:schemeClr val="tx1"/>
                </a:solidFill>
                <a:latin typeface="微软雅黑" panose="020B0503020204020204" charset="-122"/>
                <a:ea typeface="微软雅黑" panose="020B0503020204020204" charset="-122"/>
                <a:sym typeface="+mn-ea"/>
              </a:endParaRPr>
            </a:p>
            <a:p>
              <a:r>
                <a:rPr lang="zh-CN" altLang="en-US" sz="1200" dirty="0">
                  <a:solidFill>
                    <a:schemeClr val="tx1"/>
                  </a:solidFill>
                  <a:latin typeface="微软雅黑" panose="020B0503020204020204" charset="-122"/>
                  <a:ea typeface="微软雅黑" panose="020B0503020204020204" charset="-122"/>
                  <a:sym typeface="+mn-ea"/>
                </a:rPr>
                <a:t>爆炸式发展</a:t>
              </a:r>
            </a:p>
          </p:txBody>
        </p:sp>
        <p:sp>
          <p:nvSpPr>
            <p:cNvPr id="43" name="圆角矩形 38">
              <a:extLst>
                <a:ext uri="{FF2B5EF4-FFF2-40B4-BE49-F238E27FC236}">
                  <a16:creationId xmlns:a16="http://schemas.microsoft.com/office/drawing/2014/main" id="{A6AFA4BA-37CD-4D6C-8042-E0CBF51479C0}"/>
                </a:ext>
              </a:extLst>
            </p:cNvPr>
            <p:cNvSpPr/>
            <p:nvPr/>
          </p:nvSpPr>
          <p:spPr>
            <a:xfrm>
              <a:off x="5986266" y="6085244"/>
              <a:ext cx="1350144" cy="3651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微软雅黑" panose="020B0503020204020204" charset="-122"/>
                  <a:ea typeface="微软雅黑" panose="020B0503020204020204" charset="-122"/>
                  <a:sym typeface="+mn-ea"/>
                </a:rPr>
                <a:t>纸牌游戏的兴起</a:t>
              </a:r>
            </a:p>
          </p:txBody>
        </p:sp>
        <p:sp>
          <p:nvSpPr>
            <p:cNvPr id="42" name="矩形 41">
              <a:extLst>
                <a:ext uri="{FF2B5EF4-FFF2-40B4-BE49-F238E27FC236}">
                  <a16:creationId xmlns:a16="http://schemas.microsoft.com/office/drawing/2014/main" id="{0126FA09-1287-4E3E-AE5C-6DEAF85527EB}"/>
                </a:ext>
              </a:extLst>
            </p:cNvPr>
            <p:cNvSpPr/>
            <p:nvPr/>
          </p:nvSpPr>
          <p:spPr>
            <a:xfrm>
              <a:off x="6096000" y="6393725"/>
              <a:ext cx="1075513" cy="216000"/>
            </a:xfrm>
            <a:prstGeom prst="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2000-2010</a:t>
              </a:r>
              <a:endParaRPr lang="zh-CN" altLang="en-US" sz="1400" b="1" dirty="0"/>
            </a:p>
          </p:txBody>
        </p:sp>
        <p:sp>
          <p:nvSpPr>
            <p:cNvPr id="46" name="矩形: 圆角 45">
              <a:extLst>
                <a:ext uri="{FF2B5EF4-FFF2-40B4-BE49-F238E27FC236}">
                  <a16:creationId xmlns:a16="http://schemas.microsoft.com/office/drawing/2014/main" id="{CD3C8CA9-A17D-4D07-BF5C-3587C750E16A}"/>
                </a:ext>
              </a:extLst>
            </p:cNvPr>
            <p:cNvSpPr/>
            <p:nvPr/>
          </p:nvSpPr>
          <p:spPr>
            <a:xfrm>
              <a:off x="6199145" y="4124741"/>
              <a:ext cx="1413515" cy="53637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38">
              <a:extLst>
                <a:ext uri="{FF2B5EF4-FFF2-40B4-BE49-F238E27FC236}">
                  <a16:creationId xmlns:a16="http://schemas.microsoft.com/office/drawing/2014/main" id="{C7D63C58-7EE8-40D8-B794-3FCABC962F51}"/>
                </a:ext>
              </a:extLst>
            </p:cNvPr>
            <p:cNvSpPr/>
            <p:nvPr/>
          </p:nvSpPr>
          <p:spPr>
            <a:xfrm>
              <a:off x="6232237" y="4646185"/>
              <a:ext cx="1075513" cy="3651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微软雅黑" panose="020B0503020204020204" charset="-122"/>
                  <a:ea typeface="微软雅黑" panose="020B0503020204020204" charset="-122"/>
                  <a:sym typeface="+mn-ea"/>
                </a:rPr>
                <a:t>跨酒店整合奖励计划</a:t>
              </a:r>
            </a:p>
          </p:txBody>
        </p:sp>
        <p:sp>
          <p:nvSpPr>
            <p:cNvPr id="45" name="矩形 44">
              <a:extLst>
                <a:ext uri="{FF2B5EF4-FFF2-40B4-BE49-F238E27FC236}">
                  <a16:creationId xmlns:a16="http://schemas.microsoft.com/office/drawing/2014/main" id="{C70ED996-3D85-46FA-8ED5-D334370E642A}"/>
                </a:ext>
              </a:extLst>
            </p:cNvPr>
            <p:cNvSpPr/>
            <p:nvPr/>
          </p:nvSpPr>
          <p:spPr>
            <a:xfrm>
              <a:off x="6260897" y="5020449"/>
              <a:ext cx="1075513" cy="216000"/>
            </a:xfrm>
            <a:prstGeom prst="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2005</a:t>
              </a:r>
              <a:endParaRPr lang="zh-CN" altLang="en-US" sz="1400" b="1" dirty="0"/>
            </a:p>
          </p:txBody>
        </p:sp>
        <p:sp>
          <p:nvSpPr>
            <p:cNvPr id="47" name="矩形 46">
              <a:extLst>
                <a:ext uri="{FF2B5EF4-FFF2-40B4-BE49-F238E27FC236}">
                  <a16:creationId xmlns:a16="http://schemas.microsoft.com/office/drawing/2014/main" id="{333A4308-CAB5-46C1-8866-3E97E2BE4D0E}"/>
                </a:ext>
              </a:extLst>
            </p:cNvPr>
            <p:cNvSpPr/>
            <p:nvPr/>
          </p:nvSpPr>
          <p:spPr>
            <a:xfrm>
              <a:off x="8761866" y="4520039"/>
              <a:ext cx="1075513" cy="21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2015-2020</a:t>
              </a:r>
              <a:endParaRPr lang="zh-CN" altLang="en-US" sz="1400" b="1" dirty="0"/>
            </a:p>
          </p:txBody>
        </p:sp>
        <p:sp>
          <p:nvSpPr>
            <p:cNvPr id="49" name="矩形: 圆角 48">
              <a:extLst>
                <a:ext uri="{FF2B5EF4-FFF2-40B4-BE49-F238E27FC236}">
                  <a16:creationId xmlns:a16="http://schemas.microsoft.com/office/drawing/2014/main" id="{CAC88AC0-7DFE-4C50-8727-16549F8E90A5}"/>
                </a:ext>
              </a:extLst>
            </p:cNvPr>
            <p:cNvSpPr/>
            <p:nvPr/>
          </p:nvSpPr>
          <p:spPr>
            <a:xfrm>
              <a:off x="10267601" y="3917004"/>
              <a:ext cx="1812707" cy="109669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38">
              <a:extLst>
                <a:ext uri="{FF2B5EF4-FFF2-40B4-BE49-F238E27FC236}">
                  <a16:creationId xmlns:a16="http://schemas.microsoft.com/office/drawing/2014/main" id="{033A0506-C6D4-4342-9578-DF423137929A}"/>
                </a:ext>
              </a:extLst>
            </p:cNvPr>
            <p:cNvSpPr/>
            <p:nvPr/>
          </p:nvSpPr>
          <p:spPr>
            <a:xfrm>
              <a:off x="8718126" y="4765239"/>
              <a:ext cx="1812707" cy="7393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微软雅黑" panose="020B0503020204020204" charset="-122"/>
                  <a:ea typeface="微软雅黑" panose="020B0503020204020204" charset="-122"/>
                  <a:sym typeface="+mn-ea"/>
                </a:rPr>
                <a:t>数据科学的民主化：开源工具（</a:t>
              </a:r>
              <a:r>
                <a:rPr lang="en-US" altLang="zh-CN" sz="1200" dirty="0">
                  <a:solidFill>
                    <a:schemeClr val="tx1"/>
                  </a:solidFill>
                  <a:latin typeface="微软雅黑" panose="020B0503020204020204" charset="-122"/>
                  <a:ea typeface="微软雅黑" panose="020B0503020204020204" charset="-122"/>
                  <a:sym typeface="+mn-ea"/>
                </a:rPr>
                <a:t>R</a:t>
              </a:r>
              <a:r>
                <a:rPr lang="zh-CN" altLang="en-US" sz="1200" dirty="0">
                  <a:solidFill>
                    <a:schemeClr val="tx1"/>
                  </a:solidFill>
                  <a:latin typeface="微软雅黑" panose="020B0503020204020204" charset="-122"/>
                  <a:ea typeface="微软雅黑" panose="020B0503020204020204" charset="-122"/>
                  <a:sym typeface="+mn-ea"/>
                </a:rPr>
                <a:t>、</a:t>
              </a:r>
              <a:r>
                <a:rPr lang="en-US" altLang="zh-CN" sz="1200" dirty="0">
                  <a:solidFill>
                    <a:schemeClr val="tx1"/>
                  </a:solidFill>
                  <a:latin typeface="微软雅黑" panose="020B0503020204020204" charset="-122"/>
                  <a:ea typeface="微软雅黑" panose="020B0503020204020204" charset="-122"/>
                  <a:sym typeface="+mn-ea"/>
                </a:rPr>
                <a:t>Python</a:t>
              </a:r>
              <a:r>
                <a:rPr lang="zh-CN" altLang="en-US" sz="1200" dirty="0">
                  <a:solidFill>
                    <a:schemeClr val="tx1"/>
                  </a:solidFill>
                  <a:latin typeface="微软雅黑" panose="020B0503020204020204" charset="-122"/>
                  <a:ea typeface="微软雅黑" panose="020B0503020204020204" charset="-122"/>
                  <a:sym typeface="+mn-ea"/>
                </a:rPr>
                <a:t>）的兴起使数据分析和发现变得简单</a:t>
              </a:r>
            </a:p>
          </p:txBody>
        </p:sp>
        <p:sp>
          <p:nvSpPr>
            <p:cNvPr id="50" name="矩形: 圆角 49">
              <a:extLst>
                <a:ext uri="{FF2B5EF4-FFF2-40B4-BE49-F238E27FC236}">
                  <a16:creationId xmlns:a16="http://schemas.microsoft.com/office/drawing/2014/main" id="{CBD00208-778F-425A-80F3-B705CBD4FEA4}"/>
                </a:ext>
              </a:extLst>
            </p:cNvPr>
            <p:cNvSpPr/>
            <p:nvPr/>
          </p:nvSpPr>
          <p:spPr>
            <a:xfrm>
              <a:off x="8920983" y="3898898"/>
              <a:ext cx="1812707" cy="58562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左中括号 5">
              <a:extLst>
                <a:ext uri="{FF2B5EF4-FFF2-40B4-BE49-F238E27FC236}">
                  <a16:creationId xmlns:a16="http://schemas.microsoft.com/office/drawing/2014/main" id="{763E00D0-27E5-47C5-B8F9-0B3FFBE9F876}"/>
                </a:ext>
              </a:extLst>
            </p:cNvPr>
            <p:cNvSpPr/>
            <p:nvPr/>
          </p:nvSpPr>
          <p:spPr>
            <a:xfrm rot="16200000">
              <a:off x="10358453" y="3017312"/>
              <a:ext cx="92988" cy="1706396"/>
            </a:xfrm>
            <a:prstGeom prst="leftBracket">
              <a:avLst/>
            </a:prstGeom>
            <a:ln w="9525">
              <a:solidFill>
                <a:srgbClr val="638AC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FB3AB05-EFFD-481E-B436-17660A9387C8}"/>
                </a:ext>
              </a:extLst>
            </p:cNvPr>
            <p:cNvCxnSpPr>
              <a:cxnSpLocks/>
            </p:cNvCxnSpPr>
            <p:nvPr/>
          </p:nvCxnSpPr>
          <p:spPr>
            <a:xfrm flipH="1">
              <a:off x="9915432" y="3917004"/>
              <a:ext cx="467223" cy="729181"/>
            </a:xfrm>
            <a:prstGeom prst="line">
              <a:avLst/>
            </a:prstGeom>
            <a:ln w="12700">
              <a:solidFill>
                <a:srgbClr val="3D5D97"/>
              </a:solidFill>
            </a:ln>
          </p:spPr>
          <p:style>
            <a:lnRef idx="1">
              <a:schemeClr val="accent1"/>
            </a:lnRef>
            <a:fillRef idx="0">
              <a:schemeClr val="accent1"/>
            </a:fillRef>
            <a:effectRef idx="0">
              <a:schemeClr val="accent1"/>
            </a:effectRef>
            <a:fontRef idx="minor">
              <a:schemeClr val="tx1"/>
            </a:fontRef>
          </p:style>
        </p:cxnSp>
        <p:sp>
          <p:nvSpPr>
            <p:cNvPr id="52" name="矩形: 圆角 51">
              <a:extLst>
                <a:ext uri="{FF2B5EF4-FFF2-40B4-BE49-F238E27FC236}">
                  <a16:creationId xmlns:a16="http://schemas.microsoft.com/office/drawing/2014/main" id="{E3BAC44A-9C24-44E4-A280-48F989B7AE1C}"/>
                </a:ext>
              </a:extLst>
            </p:cNvPr>
            <p:cNvSpPr/>
            <p:nvPr/>
          </p:nvSpPr>
          <p:spPr>
            <a:xfrm>
              <a:off x="9369960" y="2289529"/>
              <a:ext cx="1812707" cy="1918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左中括号 50">
              <a:extLst>
                <a:ext uri="{FF2B5EF4-FFF2-40B4-BE49-F238E27FC236}">
                  <a16:creationId xmlns:a16="http://schemas.microsoft.com/office/drawing/2014/main" id="{816BB2C8-A66B-415E-9627-FD1427FDC9CF}"/>
                </a:ext>
              </a:extLst>
            </p:cNvPr>
            <p:cNvSpPr/>
            <p:nvPr/>
          </p:nvSpPr>
          <p:spPr>
            <a:xfrm rot="5400000" flipV="1">
              <a:off x="10569219" y="1347412"/>
              <a:ext cx="92988" cy="2127928"/>
            </a:xfrm>
            <a:prstGeom prst="leftBracket">
              <a:avLst/>
            </a:prstGeom>
            <a:ln w="9525">
              <a:solidFill>
                <a:srgbClr val="638AC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57FA5BEB-9198-470F-98F5-745C42E50BBF}"/>
                </a:ext>
              </a:extLst>
            </p:cNvPr>
            <p:cNvSpPr/>
            <p:nvPr/>
          </p:nvSpPr>
          <p:spPr>
            <a:xfrm>
              <a:off x="10680871" y="246803"/>
              <a:ext cx="1075513" cy="21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2015-2020</a:t>
              </a:r>
              <a:endParaRPr lang="zh-CN" altLang="en-US" sz="1400" b="1" dirty="0"/>
            </a:p>
          </p:txBody>
        </p:sp>
        <p:sp>
          <p:nvSpPr>
            <p:cNvPr id="54" name="圆角矩形 38">
              <a:extLst>
                <a:ext uri="{FF2B5EF4-FFF2-40B4-BE49-F238E27FC236}">
                  <a16:creationId xmlns:a16="http://schemas.microsoft.com/office/drawing/2014/main" id="{D71D9604-6876-4E07-A468-DAA1EDDF0A38}"/>
                </a:ext>
              </a:extLst>
            </p:cNvPr>
            <p:cNvSpPr/>
            <p:nvPr/>
          </p:nvSpPr>
          <p:spPr>
            <a:xfrm>
              <a:off x="10570244" y="526661"/>
              <a:ext cx="1357571" cy="13472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微软雅黑" panose="020B0503020204020204" charset="-122"/>
                  <a:ea typeface="微软雅黑" panose="020B0503020204020204" charset="-122"/>
                  <a:sym typeface="+mn-ea"/>
                </a:rPr>
                <a:t>微软、亚马逊、谷歌、百度、阿里等公司增量发布新的技术，使用</a:t>
              </a:r>
              <a:r>
                <a:rPr lang="en-US" altLang="zh-CN" sz="1200" dirty="0">
                  <a:solidFill>
                    <a:schemeClr val="tx1"/>
                  </a:solidFill>
                  <a:latin typeface="微软雅黑" panose="020B0503020204020204" charset="-122"/>
                  <a:ea typeface="微软雅黑" panose="020B0503020204020204" charset="-122"/>
                  <a:sym typeface="+mn-ea"/>
                </a:rPr>
                <a:t>ML</a:t>
              </a:r>
              <a:r>
                <a:rPr lang="zh-CN" altLang="en-US" sz="1200" dirty="0">
                  <a:solidFill>
                    <a:schemeClr val="tx1"/>
                  </a:solidFill>
                  <a:latin typeface="微软雅黑" panose="020B0503020204020204" charset="-122"/>
                  <a:ea typeface="微软雅黑" panose="020B0503020204020204" charset="-122"/>
                  <a:sym typeface="+mn-ea"/>
                </a:rPr>
                <a:t>和</a:t>
              </a:r>
              <a:r>
                <a:rPr lang="en-US" altLang="zh-CN" sz="1200" dirty="0">
                  <a:solidFill>
                    <a:schemeClr val="tx1"/>
                  </a:solidFill>
                  <a:latin typeface="微软雅黑" panose="020B0503020204020204" charset="-122"/>
                  <a:ea typeface="微软雅黑" panose="020B0503020204020204" charset="-122"/>
                  <a:sym typeface="+mn-ea"/>
                </a:rPr>
                <a:t>DL</a:t>
              </a:r>
              <a:r>
                <a:rPr lang="zh-CN" altLang="en-US" sz="1200" dirty="0">
                  <a:solidFill>
                    <a:schemeClr val="tx1"/>
                  </a:solidFill>
                  <a:latin typeface="微软雅黑" panose="020B0503020204020204" charset="-122"/>
                  <a:ea typeface="微软雅黑" panose="020B0503020204020204" charset="-122"/>
                  <a:sym typeface="+mn-ea"/>
                </a:rPr>
                <a:t>来进行数据分析</a:t>
              </a:r>
            </a:p>
          </p:txBody>
        </p:sp>
      </p:grpSp>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微软雅黑" panose="020B0503020204020204" pitchFamily="34" charset="-122"/>
                <a:ea typeface="微软雅黑" panose="020B0503020204020204" pitchFamily="34" charset="-122"/>
                <a:cs typeface="Times New Roman" panose="02020603050405020304" pitchFamily="18" charset="0"/>
              </a:rPr>
              <a:t>7</a:t>
            </a:fld>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7">
            <a:extLst>
              <a:ext uri="{FF2B5EF4-FFF2-40B4-BE49-F238E27FC236}">
                <a16:creationId xmlns:a16="http://schemas.microsoft.com/office/drawing/2014/main" id="{081A8F39-FDAA-41E5-8E87-787F5885165D}"/>
              </a:ext>
            </a:extLst>
          </p:cNvPr>
          <p:cNvSpPr/>
          <p:nvPr/>
        </p:nvSpPr>
        <p:spPr>
          <a:xfrm>
            <a:off x="823452" y="13203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发展历程</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标题 1">
            <a:extLst>
              <a:ext uri="{FF2B5EF4-FFF2-40B4-BE49-F238E27FC236}">
                <a16:creationId xmlns:a16="http://schemas.microsoft.com/office/drawing/2014/main" id="{38D9017D-6BCE-4E35-966A-0EAC510E8E58}"/>
              </a:ext>
            </a:extLst>
          </p:cNvPr>
          <p:cNvSpPr txBox="1">
            <a:spLocks/>
          </p:cNvSpPr>
          <p:nvPr/>
        </p:nvSpPr>
        <p:spPr>
          <a:xfrm>
            <a:off x="253432" y="1524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大数据概念</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420188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i!! Data Science is Cool – Hitchhikers Guide from Noob to Data Scientist"/>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184" b="7136"/>
          <a:stretch>
            <a:fillRect/>
          </a:stretch>
        </p:blipFill>
        <p:spPr bwMode="auto">
          <a:xfrm>
            <a:off x="10631408" y="77424"/>
            <a:ext cx="1454260" cy="857103"/>
          </a:xfrm>
          <a:prstGeom prst="roundRect">
            <a:avLst>
              <a:gd name="adj" fmla="val 24601"/>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7759" y="275143"/>
            <a:ext cx="3944620" cy="46037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数据科学引论</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课程</a:t>
            </a:r>
          </a:p>
        </p:txBody>
      </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13458" r="66966" b="13292"/>
          <a:stretch>
            <a:fillRect/>
          </a:stretch>
        </p:blipFill>
        <p:spPr>
          <a:xfrm>
            <a:off x="106332" y="77424"/>
            <a:ext cx="687156" cy="857103"/>
          </a:xfrm>
          <a:prstGeom prst="rect">
            <a:avLst/>
          </a:prstGeom>
        </p:spPr>
      </p:pic>
      <p:sp>
        <p:nvSpPr>
          <p:cNvPr id="8" name="矩形 7"/>
          <p:cNvSpPr/>
          <p:nvPr/>
        </p:nvSpPr>
        <p:spPr>
          <a:xfrm>
            <a:off x="1416602" y="2479409"/>
            <a:ext cx="10572681" cy="51161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WordCount-hadoop</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helloworld</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三个文件使用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MapReduce</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求和</a:t>
            </a:r>
          </a:p>
        </p:txBody>
      </p:sp>
      <p:sp>
        <p:nvSpPr>
          <p:cNvPr id="13" name="矩形 12">
            <a:extLst>
              <a:ext uri="{FF2B5EF4-FFF2-40B4-BE49-F238E27FC236}">
                <a16:creationId xmlns:a16="http://schemas.microsoft.com/office/drawing/2014/main" id="{F5E1CB96-9123-45A7-A026-8605ECEFB813}"/>
              </a:ext>
            </a:extLst>
          </p:cNvPr>
          <p:cNvSpPr/>
          <p:nvPr/>
        </p:nvSpPr>
        <p:spPr>
          <a:xfrm>
            <a:off x="1416602" y="3250367"/>
            <a:ext cx="5991860" cy="51161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截止日期：</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2021.09.29 24:00</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前</a:t>
            </a:r>
          </a:p>
        </p:txBody>
      </p:sp>
      <p:sp>
        <p:nvSpPr>
          <p:cNvPr id="15" name="矩形 14">
            <a:extLst>
              <a:ext uri="{FF2B5EF4-FFF2-40B4-BE49-F238E27FC236}">
                <a16:creationId xmlns:a16="http://schemas.microsoft.com/office/drawing/2014/main" id="{75BA12C7-A21C-4283-BBA5-C4AD3FB25FBD}"/>
              </a:ext>
            </a:extLst>
          </p:cNvPr>
          <p:cNvSpPr/>
          <p:nvPr/>
        </p:nvSpPr>
        <p:spPr>
          <a:xfrm>
            <a:off x="1416602" y="4102334"/>
            <a:ext cx="8715756" cy="1434945"/>
          </a:xfrm>
          <a:prstGeom prst="rect">
            <a:avLst/>
          </a:prstGeom>
        </p:spPr>
        <p:txBody>
          <a:bodyPr wrap="square">
            <a:spAutoFit/>
          </a:bodyPr>
          <a:lstStyle/>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提交要求：姓名</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学号</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第四次作业</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.ipynb/</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py</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l">
              <a:lnSpc>
                <a:spcPct val="125000"/>
              </a:lnSpc>
              <a:buFont typeface="Wingdings" panose="05000000000000000000" pitchFamily="2" charset="2"/>
              <a:buChar char="u"/>
            </a:pP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l">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备注：将上次作业的重要步骤截图贴在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PPT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里一起上交</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0FDE58E7-3FD7-456F-B403-8CB11DF1F924}"/>
              </a:ext>
            </a:extLst>
          </p:cNvPr>
          <p:cNvSpPr txBox="1"/>
          <p:nvPr/>
        </p:nvSpPr>
        <p:spPr>
          <a:xfrm>
            <a:off x="2515552" y="1215892"/>
            <a:ext cx="7160895" cy="829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第四次作业</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5 V&amp;#39;s of Big Data – Big Data Path">
            <a:extLst>
              <a:ext uri="{FF2B5EF4-FFF2-40B4-BE49-F238E27FC236}">
                <a16:creationId xmlns:a16="http://schemas.microsoft.com/office/drawing/2014/main" id="{AA45FBD5-582A-4E2D-B605-305D403E0E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08" t="4445" r="3053" b="15613"/>
          <a:stretch/>
        </p:blipFill>
        <p:spPr bwMode="auto">
          <a:xfrm>
            <a:off x="6210715" y="2200366"/>
            <a:ext cx="5981285" cy="3489684"/>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5V</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特征</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大数据概念</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8</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圆角矩形 22">
            <a:extLst>
              <a:ext uri="{FF2B5EF4-FFF2-40B4-BE49-F238E27FC236}">
                <a16:creationId xmlns:a16="http://schemas.microsoft.com/office/drawing/2014/main" id="{3674ED3F-4F12-4993-A775-46BF59611F51}"/>
              </a:ext>
            </a:extLst>
          </p:cNvPr>
          <p:cNvSpPr/>
          <p:nvPr/>
        </p:nvSpPr>
        <p:spPr>
          <a:xfrm>
            <a:off x="2289304" y="4836983"/>
            <a:ext cx="3916943" cy="857250"/>
          </a:xfrm>
          <a:prstGeom prst="roundRect">
            <a:avLst/>
          </a:prstGeom>
          <a:solidFill>
            <a:schemeClr val="bg1"/>
          </a:solidFill>
          <a:ln w="28575">
            <a:solidFill>
              <a:srgbClr val="00AE4C"/>
            </a:solidFill>
          </a:ln>
        </p:spPr>
        <p:style>
          <a:lnRef idx="1">
            <a:schemeClr val="accent5"/>
          </a:lnRef>
          <a:fillRef idx="2">
            <a:schemeClr val="accent5"/>
          </a:fillRef>
          <a:effectRef idx="1">
            <a:schemeClr val="accent5"/>
          </a:effectRef>
          <a:fontRef idx="minor">
            <a:schemeClr val="dk1"/>
          </a:fontRef>
        </p:style>
        <p:txBody>
          <a:bodyPr rtlCol="0" anchor="ctr"/>
          <a:lstStyle/>
          <a:p>
            <a:pPr marL="342900" indent="-342900">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分析造成</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结果</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原因</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价值密度低，商业价值高</a:t>
            </a:r>
          </a:p>
        </p:txBody>
      </p:sp>
      <p:sp>
        <p:nvSpPr>
          <p:cNvPr id="41" name="圆角矩形 23">
            <a:extLst>
              <a:ext uri="{FF2B5EF4-FFF2-40B4-BE49-F238E27FC236}">
                <a16:creationId xmlns:a16="http://schemas.microsoft.com/office/drawing/2014/main" id="{F6F0E16D-9387-4F6A-932F-77D7C3A839D0}"/>
              </a:ext>
            </a:extLst>
          </p:cNvPr>
          <p:cNvSpPr/>
          <p:nvPr/>
        </p:nvSpPr>
        <p:spPr>
          <a:xfrm>
            <a:off x="2290017" y="3859067"/>
            <a:ext cx="3916348" cy="857250"/>
          </a:xfrm>
          <a:prstGeom prst="roundRect">
            <a:avLst/>
          </a:prstGeom>
          <a:solidFill>
            <a:schemeClr val="bg1"/>
          </a:solidFill>
          <a:ln w="28575">
            <a:solidFill>
              <a:srgbClr val="DEC83A"/>
            </a:solidFill>
          </a:ln>
        </p:spPr>
        <p:style>
          <a:lnRef idx="1">
            <a:schemeClr val="accent5"/>
          </a:lnRef>
          <a:fillRef idx="2">
            <a:schemeClr val="accent5"/>
          </a:fillRef>
          <a:effectRef idx="1">
            <a:schemeClr val="accent5"/>
          </a:effectRef>
          <a:fontRef idx="minor">
            <a:schemeClr val="dk1"/>
          </a:fontRef>
        </p:style>
        <p:txBody>
          <a:bodyPr rtlCol="0" anchor="ctr"/>
          <a:lstStyle/>
          <a:p>
            <a:pPr marL="342900" indent="-342900">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多种数据来源，内容五花八门</a:t>
            </a:r>
          </a:p>
          <a:p>
            <a:pPr marL="342900" indent="-342900">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多种数据结构，标准无法统一</a:t>
            </a:r>
          </a:p>
        </p:txBody>
      </p:sp>
      <p:sp>
        <p:nvSpPr>
          <p:cNvPr id="42" name="圆角矩形 21">
            <a:extLst>
              <a:ext uri="{FF2B5EF4-FFF2-40B4-BE49-F238E27FC236}">
                <a16:creationId xmlns:a16="http://schemas.microsoft.com/office/drawing/2014/main" id="{85185F73-96B0-4736-B4B7-45B4B0BCE178}"/>
              </a:ext>
            </a:extLst>
          </p:cNvPr>
          <p:cNvSpPr/>
          <p:nvPr/>
        </p:nvSpPr>
        <p:spPr>
          <a:xfrm>
            <a:off x="2290017" y="2896288"/>
            <a:ext cx="3915753" cy="857250"/>
          </a:xfrm>
          <a:prstGeom prst="roundRect">
            <a:avLst/>
          </a:prstGeom>
          <a:solidFill>
            <a:schemeClr val="bg1"/>
          </a:solidFill>
          <a:ln w="28575">
            <a:solidFill>
              <a:srgbClr val="44B2C9"/>
            </a:solidFill>
          </a:ln>
        </p:spPr>
        <p:style>
          <a:lnRef idx="1">
            <a:schemeClr val="accent5"/>
          </a:lnRef>
          <a:fillRef idx="2">
            <a:schemeClr val="accent5"/>
          </a:fillRef>
          <a:effectRef idx="1">
            <a:schemeClr val="accent5"/>
          </a:effectRef>
          <a:fontRef idx="minor">
            <a:schemeClr val="dk1"/>
          </a:fontRef>
        </p:style>
        <p:txBody>
          <a:bodyPr rtlCol="0" anchor="ctr"/>
          <a:lstStyle/>
          <a:p>
            <a:pPr marL="342900" indent="-342900">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数据稍纵即逝，必须实时采集</a:t>
            </a:r>
          </a:p>
          <a:p>
            <a:pPr marL="342900" indent="-342900">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商机时不再来，必须实时应用</a:t>
            </a:r>
          </a:p>
        </p:txBody>
      </p:sp>
      <p:sp>
        <p:nvSpPr>
          <p:cNvPr id="43" name="圆角矩形 20">
            <a:extLst>
              <a:ext uri="{FF2B5EF4-FFF2-40B4-BE49-F238E27FC236}">
                <a16:creationId xmlns:a16="http://schemas.microsoft.com/office/drawing/2014/main" id="{998BBBFB-EC17-4815-AF9B-256CFE14F9FD}"/>
              </a:ext>
            </a:extLst>
          </p:cNvPr>
          <p:cNvSpPr/>
          <p:nvPr/>
        </p:nvSpPr>
        <p:spPr>
          <a:xfrm>
            <a:off x="2290676" y="1896613"/>
            <a:ext cx="3915159" cy="857250"/>
          </a:xfrm>
          <a:prstGeom prst="roundRect">
            <a:avLst/>
          </a:prstGeom>
          <a:solidFill>
            <a:schemeClr val="bg1"/>
          </a:solidFill>
          <a:ln w="28575">
            <a:solidFill>
              <a:srgbClr val="FB535E"/>
            </a:solidFill>
          </a:ln>
        </p:spPr>
        <p:style>
          <a:lnRef idx="1">
            <a:schemeClr val="accent5"/>
          </a:lnRef>
          <a:fillRef idx="2">
            <a:schemeClr val="accent5"/>
          </a:fillRef>
          <a:effectRef idx="1">
            <a:schemeClr val="accent5"/>
          </a:effectRef>
          <a:fontRef idx="minor">
            <a:schemeClr val="dk1"/>
          </a:fontRef>
        </p:style>
        <p:txBody>
          <a:bodyPr rtlCol="0" anchor="ctr"/>
          <a:lstStyle/>
          <a:p>
            <a:pPr marL="342900" indent="-342900">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事无巨细的数据记录</a:t>
            </a:r>
          </a:p>
          <a:p>
            <a:pPr marL="342900" indent="-342900">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过程数据远多于结果数据</a:t>
            </a:r>
          </a:p>
        </p:txBody>
      </p:sp>
      <p:sp>
        <p:nvSpPr>
          <p:cNvPr id="44" name="圆角矩形 15">
            <a:extLst>
              <a:ext uri="{FF2B5EF4-FFF2-40B4-BE49-F238E27FC236}">
                <a16:creationId xmlns:a16="http://schemas.microsoft.com/office/drawing/2014/main" id="{7893AC79-F62E-4641-B8C4-A5330B3BC4A3}"/>
              </a:ext>
            </a:extLst>
          </p:cNvPr>
          <p:cNvSpPr/>
          <p:nvPr/>
        </p:nvSpPr>
        <p:spPr>
          <a:xfrm>
            <a:off x="1095221" y="1853863"/>
            <a:ext cx="1283569" cy="900000"/>
          </a:xfrm>
          <a:prstGeom prst="roundRect">
            <a:avLst/>
          </a:prstGeom>
          <a:solidFill>
            <a:srgbClr val="F75EA2"/>
          </a:solidFill>
          <a:ln w="28575">
            <a:solidFill>
              <a:srgbClr val="FB535E"/>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Volume</a:t>
            </a:r>
          </a:p>
          <a:p>
            <a:pPr algn="ct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大体量</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圆角矩形 16">
            <a:extLst>
              <a:ext uri="{FF2B5EF4-FFF2-40B4-BE49-F238E27FC236}">
                <a16:creationId xmlns:a16="http://schemas.microsoft.com/office/drawing/2014/main" id="{C46DC183-3364-456E-BED3-9EA82806B08C}"/>
              </a:ext>
            </a:extLst>
          </p:cNvPr>
          <p:cNvSpPr/>
          <p:nvPr/>
        </p:nvSpPr>
        <p:spPr>
          <a:xfrm>
            <a:off x="1094562" y="2868240"/>
            <a:ext cx="1283569" cy="900000"/>
          </a:xfrm>
          <a:prstGeom prst="roundRect">
            <a:avLst/>
          </a:prstGeom>
          <a:solidFill>
            <a:srgbClr val="52C5D8"/>
          </a:solidFill>
          <a:ln w="28575">
            <a:solidFill>
              <a:srgbClr val="44B2C9"/>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Velocity</a:t>
            </a:r>
          </a:p>
          <a:p>
            <a:pPr algn="ct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时效性</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圆角矩形 17">
            <a:extLst>
              <a:ext uri="{FF2B5EF4-FFF2-40B4-BE49-F238E27FC236}">
                <a16:creationId xmlns:a16="http://schemas.microsoft.com/office/drawing/2014/main" id="{4A2EA043-D5D7-45E3-A70A-093C5FEF074D}"/>
              </a:ext>
            </a:extLst>
          </p:cNvPr>
          <p:cNvSpPr/>
          <p:nvPr/>
        </p:nvSpPr>
        <p:spPr>
          <a:xfrm>
            <a:off x="1095983" y="3853013"/>
            <a:ext cx="1283569" cy="900000"/>
          </a:xfrm>
          <a:prstGeom prst="roundRect">
            <a:avLst/>
          </a:prstGeom>
          <a:solidFill>
            <a:srgbClr val="FCE019"/>
          </a:solidFill>
          <a:ln w="28575">
            <a:solidFill>
              <a:srgbClr val="DEC83A"/>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Variety</a:t>
            </a:r>
          </a:p>
          <a:p>
            <a:pPr algn="ct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多样性</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圆角矩形 18">
            <a:extLst>
              <a:ext uri="{FF2B5EF4-FFF2-40B4-BE49-F238E27FC236}">
                <a16:creationId xmlns:a16="http://schemas.microsoft.com/office/drawing/2014/main" id="{7EE4195D-FB61-4A0A-A0ED-D0AEAB400125}"/>
              </a:ext>
            </a:extLst>
          </p:cNvPr>
          <p:cNvSpPr/>
          <p:nvPr/>
        </p:nvSpPr>
        <p:spPr>
          <a:xfrm>
            <a:off x="1095983" y="4814989"/>
            <a:ext cx="1283569" cy="900000"/>
          </a:xfrm>
          <a:prstGeom prst="roundRect">
            <a:avLst/>
          </a:prstGeom>
          <a:solidFill>
            <a:srgbClr val="A3ED65"/>
          </a:solidFill>
          <a:ln w="28575">
            <a:solidFill>
              <a:srgbClr val="00AE4C"/>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Value</a:t>
            </a:r>
          </a:p>
          <a:p>
            <a:pPr algn="ct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大价值</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圆角矩形 20">
            <a:extLst>
              <a:ext uri="{FF2B5EF4-FFF2-40B4-BE49-F238E27FC236}">
                <a16:creationId xmlns:a16="http://schemas.microsoft.com/office/drawing/2014/main" id="{0800BB7C-4FE1-4EC7-8FD8-1942B28807E7}"/>
              </a:ext>
            </a:extLst>
          </p:cNvPr>
          <p:cNvSpPr/>
          <p:nvPr/>
        </p:nvSpPr>
        <p:spPr>
          <a:xfrm>
            <a:off x="2291282" y="5817978"/>
            <a:ext cx="3915159" cy="857250"/>
          </a:xfrm>
          <a:prstGeom prst="roundRect">
            <a:avLst/>
          </a:prstGeom>
          <a:solidFill>
            <a:schemeClr val="bg1"/>
          </a:solidFill>
          <a:ln w="28575">
            <a:solidFill>
              <a:srgbClr val="9A3EC5"/>
            </a:solidFill>
          </a:ln>
        </p:spPr>
        <p:style>
          <a:lnRef idx="1">
            <a:schemeClr val="accent5"/>
          </a:lnRef>
          <a:fillRef idx="2">
            <a:schemeClr val="accent5"/>
          </a:fillRef>
          <a:effectRef idx="1">
            <a:schemeClr val="accent5"/>
          </a:effectRef>
          <a:fontRef idx="minor">
            <a:schemeClr val="dk1"/>
          </a:fontRef>
        </p:style>
        <p:txBody>
          <a:bodyPr rtlCol="0" anchor="ctr"/>
          <a:lstStyle/>
          <a:p>
            <a:pPr marL="342900" indent="-342900">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数据准确性和可信赖度</a:t>
            </a:r>
            <a:endPar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Ø"/>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数据质量</a:t>
            </a:r>
          </a:p>
        </p:txBody>
      </p:sp>
      <p:sp>
        <p:nvSpPr>
          <p:cNvPr id="48" name="圆角矩形 15">
            <a:extLst>
              <a:ext uri="{FF2B5EF4-FFF2-40B4-BE49-F238E27FC236}">
                <a16:creationId xmlns:a16="http://schemas.microsoft.com/office/drawing/2014/main" id="{C77A6B54-9ECC-4379-B0DD-F9CF4138C09A}"/>
              </a:ext>
            </a:extLst>
          </p:cNvPr>
          <p:cNvSpPr/>
          <p:nvPr/>
        </p:nvSpPr>
        <p:spPr>
          <a:xfrm>
            <a:off x="1097960" y="5809425"/>
            <a:ext cx="1283569" cy="900000"/>
          </a:xfrm>
          <a:prstGeom prst="roundRect">
            <a:avLst/>
          </a:prstGeom>
          <a:solidFill>
            <a:srgbClr val="DE6CFC"/>
          </a:solidFill>
          <a:ln w="28575">
            <a:solidFill>
              <a:srgbClr val="9A3EC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Veracity</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准确性</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38583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BF6D8116-4D75-4B20-BF0D-B82C1E768C7B}"/>
              </a:ext>
            </a:extLst>
          </p:cNvPr>
          <p:cNvSpPr/>
          <p:nvPr/>
        </p:nvSpPr>
        <p:spPr>
          <a:xfrm>
            <a:off x="671052" y="1167950"/>
            <a:ext cx="7077641" cy="510717"/>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5V</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特征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——Volume</a:t>
            </a:r>
          </a:p>
        </p:txBody>
      </p:sp>
      <p:sp>
        <p:nvSpPr>
          <p:cNvPr id="16" name="标题 1">
            <a:extLst>
              <a:ext uri="{FF2B5EF4-FFF2-40B4-BE49-F238E27FC236}">
                <a16:creationId xmlns:a16="http://schemas.microsoft.com/office/drawing/2014/main" id="{B3AA54A0-B1BE-4A51-B600-9DD4BBD923FD}"/>
              </a:ext>
            </a:extLst>
          </p:cNvPr>
          <p:cNvSpPr txBox="1">
            <a:spLocks/>
          </p:cNvSpPr>
          <p:nvPr/>
        </p:nvSpPr>
        <p:spPr>
          <a:xfrm>
            <a:off x="10103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大数据概念</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灯片编号占位符 1">
            <a:extLst>
              <a:ext uri="{FF2B5EF4-FFF2-40B4-BE49-F238E27FC236}">
                <a16:creationId xmlns:a16="http://schemas.microsoft.com/office/drawing/2014/main" id="{17C5536A-501D-41C5-93EA-DDD508BCA63D}"/>
              </a:ext>
            </a:extLst>
          </p:cNvPr>
          <p:cNvSpPr>
            <a:spLocks noGrp="1"/>
          </p:cNvSpPr>
          <p:nvPr>
            <p:ph type="sldNum" sz="quarter" idx="12"/>
          </p:nvPr>
        </p:nvSpPr>
        <p:spPr>
          <a:xfrm>
            <a:off x="8610600" y="6356352"/>
            <a:ext cx="2743200" cy="365125"/>
          </a:xfrm>
        </p:spPr>
        <p:txBody>
          <a:bodyPr/>
          <a:lstStyle/>
          <a:p>
            <a:fld id="{0D4EF626-F2E7-47E8-A3E5-EAE9C4555C6D}"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9</a:t>
            </a:fld>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圆角矩形 20">
            <a:extLst>
              <a:ext uri="{FF2B5EF4-FFF2-40B4-BE49-F238E27FC236}">
                <a16:creationId xmlns:a16="http://schemas.microsoft.com/office/drawing/2014/main" id="{998BBBFB-EC17-4815-AF9B-256CFE14F9FD}"/>
              </a:ext>
            </a:extLst>
          </p:cNvPr>
          <p:cNvSpPr/>
          <p:nvPr/>
        </p:nvSpPr>
        <p:spPr>
          <a:xfrm>
            <a:off x="1081270" y="2786213"/>
            <a:ext cx="1096745" cy="3393616"/>
          </a:xfrm>
          <a:prstGeom prst="roundRect">
            <a:avLst/>
          </a:prstGeom>
          <a:solidFill>
            <a:schemeClr val="bg1"/>
          </a:solidFill>
          <a:ln w="28575">
            <a:solidFill>
              <a:srgbClr val="FB535E"/>
            </a:solidFill>
          </a:ln>
        </p:spPr>
        <p:style>
          <a:lnRef idx="1">
            <a:schemeClr val="accent5"/>
          </a:lnRef>
          <a:fillRef idx="2">
            <a:schemeClr val="accent5"/>
          </a:fillRef>
          <a:effectRef idx="1">
            <a:schemeClr val="accent5"/>
          </a:effectRef>
          <a:fontRef idx="minor">
            <a:schemeClr val="dk1"/>
          </a:fontRef>
        </p:style>
        <p:txBody>
          <a:bodyPr vert="eaVert" rtlCol="0" anchor="ctr"/>
          <a:lstStyle/>
          <a:p>
            <a:pPr marL="342900" indent="-342900">
              <a:buFont typeface="Wingdings" panose="05000000000000000000" pitchFamily="2" charset="2"/>
              <a:buChar char="Ø"/>
            </a:pP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事无巨细的数据记录</a:t>
            </a:r>
          </a:p>
          <a:p>
            <a:pPr marL="342900" indent="-342900">
              <a:buFont typeface="Wingdings" panose="05000000000000000000" pitchFamily="2" charset="2"/>
              <a:buChar char="Ø"/>
            </a:pP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过程数据远多于结果数据</a:t>
            </a:r>
          </a:p>
        </p:txBody>
      </p:sp>
      <p:sp>
        <p:nvSpPr>
          <p:cNvPr id="44" name="圆角矩形 15">
            <a:extLst>
              <a:ext uri="{FF2B5EF4-FFF2-40B4-BE49-F238E27FC236}">
                <a16:creationId xmlns:a16="http://schemas.microsoft.com/office/drawing/2014/main" id="{7893AC79-F62E-4641-B8C4-A5330B3BC4A3}"/>
              </a:ext>
            </a:extLst>
          </p:cNvPr>
          <p:cNvSpPr/>
          <p:nvPr/>
        </p:nvSpPr>
        <p:spPr>
          <a:xfrm>
            <a:off x="1081270" y="1952625"/>
            <a:ext cx="1096745" cy="900000"/>
          </a:xfrm>
          <a:prstGeom prst="roundRect">
            <a:avLst/>
          </a:prstGeom>
          <a:solidFill>
            <a:srgbClr val="F75EA2"/>
          </a:solidFill>
          <a:ln w="28575">
            <a:solidFill>
              <a:srgbClr val="FB535E"/>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Volume</a:t>
            </a:r>
          </a:p>
          <a:p>
            <a:pPr algn="ct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大体量</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圆角矩形 8">
            <a:extLst>
              <a:ext uri="{FF2B5EF4-FFF2-40B4-BE49-F238E27FC236}">
                <a16:creationId xmlns:a16="http://schemas.microsoft.com/office/drawing/2014/main" id="{D7662C3F-4AE7-402C-B9BB-E24C11793E09}"/>
              </a:ext>
            </a:extLst>
          </p:cNvPr>
          <p:cNvSpPr/>
          <p:nvPr/>
        </p:nvSpPr>
        <p:spPr>
          <a:xfrm>
            <a:off x="2772138" y="1968362"/>
            <a:ext cx="8413329" cy="756000"/>
          </a:xfrm>
          <a:prstGeom prst="roundRect">
            <a:avLst/>
          </a:prstGeom>
          <a:solidFill>
            <a:schemeClr val="bg1"/>
          </a:solidFill>
          <a:ln>
            <a:solidFill>
              <a:srgbClr val="FB53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数据一直都在以每年50%的速度增长，也就是说每两年就增长一倍（</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大数据摩尔定律</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p>
        </p:txBody>
      </p:sp>
      <p:sp>
        <p:nvSpPr>
          <p:cNvPr id="19" name="圆角矩形 3">
            <a:extLst>
              <a:ext uri="{FF2B5EF4-FFF2-40B4-BE49-F238E27FC236}">
                <a16:creationId xmlns:a16="http://schemas.microsoft.com/office/drawing/2014/main" id="{958F0A9E-99F4-4BFA-B854-E27F70AA1717}"/>
              </a:ext>
            </a:extLst>
          </p:cNvPr>
          <p:cNvSpPr/>
          <p:nvPr/>
        </p:nvSpPr>
        <p:spPr>
          <a:xfrm>
            <a:off x="2772138" y="2884802"/>
            <a:ext cx="8413329" cy="756000"/>
          </a:xfrm>
          <a:prstGeom prst="roundRect">
            <a:avLst/>
          </a:prstGeom>
          <a:solidFill>
            <a:schemeClr val="bg1"/>
          </a:solidFill>
          <a:ln>
            <a:solidFill>
              <a:srgbClr val="FB53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国际数据公司（</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IDC</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）预测，世界数据的总和将从</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2018</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年的</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33</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个</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ZB</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增长到</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2025</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年的</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175ZB</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，复合年增长率为</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61</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p>
        </p:txBody>
      </p:sp>
      <p:pic>
        <p:nvPicPr>
          <p:cNvPr id="3" name="图片 2">
            <a:extLst>
              <a:ext uri="{FF2B5EF4-FFF2-40B4-BE49-F238E27FC236}">
                <a16:creationId xmlns:a16="http://schemas.microsoft.com/office/drawing/2014/main" id="{CFC5F15A-243F-4F3C-92ED-6C0B4E843D6A}"/>
              </a:ext>
            </a:extLst>
          </p:cNvPr>
          <p:cNvPicPr>
            <a:picLocks noChangeAspect="1"/>
          </p:cNvPicPr>
          <p:nvPr/>
        </p:nvPicPr>
        <p:blipFill>
          <a:blip r:embed="rId3"/>
          <a:stretch>
            <a:fillRect/>
          </a:stretch>
        </p:blipFill>
        <p:spPr>
          <a:xfrm>
            <a:off x="2772139" y="3929258"/>
            <a:ext cx="3991827" cy="2660100"/>
          </a:xfrm>
          <a:prstGeom prst="rect">
            <a:avLst/>
          </a:prstGeom>
        </p:spPr>
      </p:pic>
      <p:pic>
        <p:nvPicPr>
          <p:cNvPr id="5122" name="Picture 2" descr="Spring Forward with AI - SemiWiki">
            <a:extLst>
              <a:ext uri="{FF2B5EF4-FFF2-40B4-BE49-F238E27FC236}">
                <a16:creationId xmlns:a16="http://schemas.microsoft.com/office/drawing/2014/main" id="{60C3FF29-8B90-4540-AAEA-F868610C65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425" b="11766"/>
          <a:stretch/>
        </p:blipFill>
        <p:spPr bwMode="auto">
          <a:xfrm>
            <a:off x="6855468" y="3843513"/>
            <a:ext cx="4330000" cy="2745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290433"/>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2929</TotalTime>
  <Words>6318</Words>
  <Application>Microsoft Office PowerPoint</Application>
  <PresentationFormat>宽屏</PresentationFormat>
  <Paragraphs>838</Paragraphs>
  <Slides>70</Slides>
  <Notes>60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70</vt:i4>
      </vt:variant>
    </vt:vector>
  </HeadingPairs>
  <TitlesOfParts>
    <vt:vector size="85" baseType="lpstr">
      <vt:lpstr>Helvetica Neue</vt:lpstr>
      <vt:lpstr>PingFang SC</vt:lpstr>
      <vt:lpstr>等线</vt:lpstr>
      <vt:lpstr>黑体</vt:lpstr>
      <vt:lpstr>思源黑体 CN Normal</vt:lpstr>
      <vt:lpstr>Microsoft YaHei</vt:lpstr>
      <vt:lpstr>Microsoft YaHei</vt:lpstr>
      <vt:lpstr>Arial</vt:lpstr>
      <vt:lpstr>Arial Black</vt:lpstr>
      <vt:lpstr>Calibri</vt:lpstr>
      <vt:lpstr>Calibri Light</vt:lpstr>
      <vt:lpstr>Copperplate Gothic Bold</vt:lpstr>
      <vt:lpstr>Times New Roman</vt:lpstr>
      <vt:lpstr>Wingdings</vt:lpstr>
      <vt:lpstr>Office 主题</vt:lpstr>
      <vt:lpstr>数据科学引论</vt:lpstr>
      <vt:lpstr>PowerPoint 演示文稿</vt:lpstr>
      <vt:lpstr>PowerPoint 演示文稿</vt:lpstr>
      <vt:lpstr>What Are Data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MapReduce</vt:lpstr>
      <vt:lpstr>MapReduce</vt:lpstr>
      <vt:lpstr>MapReduce</vt:lpstr>
      <vt:lpstr>MapReduce</vt:lpstr>
      <vt:lpstr>PowerPoint 演示文稿</vt:lpstr>
      <vt:lpstr>PowerPoint 演示文稿</vt:lpstr>
      <vt:lpstr>MapReduce实例-WordCount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大数据概念</dc:title>
  <dc:creator>Jiancheng Lv</dc:creator>
  <cp:lastModifiedBy>scdx</cp:lastModifiedBy>
  <cp:revision>208</cp:revision>
  <dcterms:created xsi:type="dcterms:W3CDTF">2016-07-13T07:06:00Z</dcterms:created>
  <dcterms:modified xsi:type="dcterms:W3CDTF">2021-09-23T10:27:38Z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2052-10.1.0.5866</vt:lpwstr>
  </property>
</Properties>
</file>